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75" r:id="rId15"/>
    <p:sldId id="268" r:id="rId16"/>
    <p:sldId id="269" r:id="rId17"/>
    <p:sldId id="270" r:id="rId18"/>
    <p:sldId id="27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3" autoAdjust="0"/>
    <p:restoredTop sz="94660"/>
  </p:normalViewPr>
  <p:slideViewPr>
    <p:cSldViewPr snapToGrid="0" snapToObjects="1">
      <p:cViewPr varScale="1">
        <p:scale>
          <a:sx n="138" d="100"/>
          <a:sy n="138" d="100"/>
        </p:scale>
        <p:origin x="-104" y="-5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15/12/18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smtClean="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smtClean="0"/>
              <a:t>第１３回、１４回　総合演習</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smtClean="0"/>
              <a:t>総合演習発展課題１</a:t>
            </a:r>
            <a:endParaRPr kumimoji="1" lang="ja-JP" altLang="en-US" dirty="0"/>
          </a:p>
        </p:txBody>
      </p:sp>
      <p:sp>
        <p:nvSpPr>
          <p:cNvPr id="4" name="正方形/長方形 3"/>
          <p:cNvSpPr/>
          <p:nvPr/>
        </p:nvSpPr>
        <p:spPr>
          <a:xfrm>
            <a:off x="1115616" y="1754813"/>
            <a:ext cx="6624736" cy="954107"/>
          </a:xfrm>
          <a:prstGeom prst="rect">
            <a:avLst/>
          </a:prstGeom>
        </p:spPr>
        <p:txBody>
          <a:bodyPr wrap="square">
            <a:spAutoFit/>
          </a:bodyPr>
          <a:lstStyle/>
          <a:p>
            <a:r>
              <a:rPr lang="ja-JP" altLang="en-US" sz="2800" dirty="0" smtClean="0"/>
              <a:t>基本課題３において、積分範囲をキーボードから受け取るようにせよ。</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smtClean="0"/>
              <a:t>総合演習発展課題２</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smtClean="0"/>
              <a:t>C</a:t>
            </a:r>
            <a:r>
              <a:rPr lang="ja-JP" altLang="en-US" sz="2000" dirty="0" smtClean="0"/>
              <a:t>言語の（構文誤りがあるかもしれない）プログラムのファイルを読み込み、括弧（「</a:t>
            </a:r>
            <a:r>
              <a:rPr lang="en-US" altLang="ja-JP" sz="2000" dirty="0" smtClean="0"/>
              <a:t>(</a:t>
            </a:r>
            <a:r>
              <a:rPr lang="ja-JP" altLang="en-US" sz="2000" dirty="0" smtClean="0"/>
              <a:t>」と「</a:t>
            </a:r>
            <a:r>
              <a:rPr lang="en-US" altLang="ja-JP" sz="2000" dirty="0" smtClean="0"/>
              <a:t>)</a:t>
            </a:r>
            <a:r>
              <a:rPr lang="ja-JP" altLang="en-US" sz="2000" dirty="0" smtClean="0"/>
              <a:t>」）の対応がとれているかどうかを検査するプログラムを書け。プログラム全体において開き括弧の数と閉じ括弧の数が同じで、かつ、プログラムの任意の</a:t>
            </a:r>
            <a:r>
              <a:rPr lang="en-US" altLang="ja-JP" sz="2000" dirty="0" smtClean="0"/>
              <a:t>prefix(</a:t>
            </a:r>
            <a:r>
              <a:rPr lang="ja-JP" altLang="en-US" sz="2000" dirty="0" smtClean="0"/>
              <a:t>接頭辞</a:t>
            </a:r>
            <a:r>
              <a:rPr lang="en-US" altLang="ja-JP" sz="2000" dirty="0" smtClean="0"/>
              <a:t>)</a:t>
            </a:r>
            <a:r>
              <a:rPr lang="ja-JP" altLang="en-US" sz="2000" dirty="0" smtClean="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1]</a:t>
            </a:r>
          </a:p>
          <a:p>
            <a:r>
              <a:rPr lang="ja-JP" altLang="en-US" sz="2000" dirty="0" smtClean="0"/>
              <a:t>検査するファイル名を入力して下さい</a:t>
            </a:r>
            <a:r>
              <a:rPr lang="en-US" altLang="ja-JP" sz="2000" dirty="0" smtClean="0"/>
              <a:t>: </a:t>
            </a:r>
            <a:r>
              <a:rPr lang="en-US" altLang="ja-JP" sz="2000" dirty="0" err="1" smtClean="0">
                <a:solidFill>
                  <a:srgbClr val="FF0000"/>
                </a:solidFill>
              </a:rPr>
              <a:t>ok.c</a:t>
            </a:r>
            <a:endParaRPr lang="en-US" altLang="ja-JP" sz="2000" dirty="0" smtClean="0">
              <a:solidFill>
                <a:srgbClr val="FF0000"/>
              </a:solidFill>
            </a:endParaRPr>
          </a:p>
          <a:p>
            <a:r>
              <a:rPr lang="ja-JP" altLang="en-US" sz="2000" dirty="0" smtClean="0"/>
              <a:t>括弧は正しく対応しています。</a:t>
            </a:r>
            <a:endParaRPr lang="en-US" altLang="ja-JP" sz="2000" dirty="0" smtClean="0"/>
          </a:p>
          <a:p>
            <a:r>
              <a:rPr lang="en-US" altLang="ja-JP" sz="2000" dirty="0" smtClean="0"/>
              <a:t>[</a:t>
            </a:r>
            <a:r>
              <a:rPr lang="ja-JP" altLang="en-US" sz="2000" dirty="0" smtClean="0"/>
              <a:t>実行例</a:t>
            </a:r>
            <a:r>
              <a:rPr lang="en-US" altLang="ja-JP" sz="2000" dirty="0" smtClean="0"/>
              <a:t>2]</a:t>
            </a:r>
          </a:p>
          <a:p>
            <a:r>
              <a:rPr lang="ja-JP" altLang="en-US" sz="2000" dirty="0" smtClean="0"/>
              <a:t>検査するファイル名を入力して下さい</a:t>
            </a:r>
            <a:r>
              <a:rPr lang="en-US" altLang="ja-JP" sz="2000" dirty="0" smtClean="0"/>
              <a:t>: </a:t>
            </a:r>
            <a:r>
              <a:rPr lang="en-US" altLang="ja-JP" sz="2000" dirty="0" err="1" smtClean="0">
                <a:solidFill>
                  <a:srgbClr val="FF0000"/>
                </a:solidFill>
              </a:rPr>
              <a:t>err.c</a:t>
            </a:r>
            <a:endParaRPr lang="en-US" altLang="ja-JP" sz="2000" dirty="0" smtClean="0">
              <a:solidFill>
                <a:srgbClr val="FF0000"/>
              </a:solidFill>
            </a:endParaRPr>
          </a:p>
          <a:p>
            <a:r>
              <a:rPr lang="ja-JP" altLang="en-US" sz="2000" dirty="0" smtClean="0"/>
              <a:t>括弧が正しく対応していません。</a:t>
            </a:r>
          </a:p>
          <a:p>
            <a:r>
              <a:rPr lang="en-US" altLang="ja-JP" sz="2000" dirty="0" smtClean="0"/>
              <a:t>[</a:t>
            </a:r>
            <a:r>
              <a:rPr lang="ja-JP" altLang="en-US" sz="2000" dirty="0" smtClean="0"/>
              <a:t>実行例</a:t>
            </a:r>
            <a:r>
              <a:rPr lang="en-US" altLang="ja-JP" sz="2000" dirty="0" smtClean="0"/>
              <a:t>3]</a:t>
            </a:r>
          </a:p>
          <a:p>
            <a:r>
              <a:rPr lang="ja-JP" altLang="en-US" sz="2000" dirty="0" smtClean="0"/>
              <a:t>検査するファイル名を入力してください</a:t>
            </a:r>
            <a:r>
              <a:rPr lang="en-US" altLang="ja-JP" sz="2000" dirty="0" smtClean="0"/>
              <a:t>: </a:t>
            </a:r>
            <a:r>
              <a:rPr lang="en-US" altLang="ja-JP" sz="2000" dirty="0" smtClean="0">
                <a:solidFill>
                  <a:srgbClr val="FF0000"/>
                </a:solidFill>
              </a:rPr>
              <a:t>err2.c</a:t>
            </a:r>
          </a:p>
          <a:p>
            <a:r>
              <a:rPr lang="ja-JP" altLang="en-US" sz="2000" dirty="0" smtClean="0"/>
              <a:t>括弧が正しく対応していません。</a:t>
            </a:r>
            <a:endParaRPr lang="en-US" altLang="ja-JP" sz="2000" dirty="0" smtClean="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smtClean="0"/>
              <a:t>ok.c</a:t>
            </a:r>
            <a:r>
              <a:rPr lang="en-US" altLang="ja-JP" sz="2000" dirty="0" smtClean="0"/>
              <a:t>, </a:t>
            </a:r>
            <a:r>
              <a:rPr lang="en-US" altLang="ja-JP" sz="2000" dirty="0" err="1" smtClean="0"/>
              <a:t>err.c</a:t>
            </a:r>
            <a:r>
              <a:rPr lang="en-US" altLang="ja-JP" sz="2000" dirty="0" smtClean="0"/>
              <a:t>, err2.c</a:t>
            </a:r>
            <a:r>
              <a:rPr lang="ja-JP" altLang="en-US" sz="2000" dirty="0" smtClean="0"/>
              <a:t>は講義用の</a:t>
            </a:r>
            <a:r>
              <a:rPr lang="en-US" altLang="ja-JP" sz="2000" dirty="0" smtClean="0"/>
              <a:t>web page</a:t>
            </a:r>
            <a:r>
              <a:rPr lang="ja-JP" altLang="en-US" sz="2000" dirty="0" smtClean="0"/>
              <a:t>からダウンロードしてください。</a:t>
            </a:r>
            <a:endParaRPr lang="en-US" altLang="ja-JP" sz="2000" dirty="0" smtClean="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smtClean="0"/>
              <a:t>（注意）括弧の対応以外の構文の検査はしなくてよい。</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総合演習発展</a:t>
            </a:r>
            <a:r>
              <a:rPr lang="ja-JP" altLang="en-US" dirty="0" smtClean="0"/>
              <a:t>課題３</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smtClean="0"/>
              <a:t>0</a:t>
            </a:r>
            <a:r>
              <a:rPr kumimoji="1" lang="ja-JP" altLang="en-US" sz="2400" dirty="0" smtClean="0"/>
              <a:t>桁以内の</a:t>
            </a:r>
            <a:r>
              <a:rPr kumimoji="1" lang="en-US" altLang="ja-JP" sz="2400" dirty="0" smtClean="0"/>
              <a:t>10</a:t>
            </a:r>
            <a:r>
              <a:rPr kumimoji="1" lang="ja-JP" altLang="en-US" sz="2400" dirty="0" smtClean="0"/>
              <a:t>進数の正の整数の足し算を行うプログラムを作成せよ。</a:t>
            </a:r>
            <a:r>
              <a:rPr lang="ja-JP" altLang="en-US" sz="2400" dirty="0" smtClean="0"/>
              <a:t>結果は</a:t>
            </a:r>
            <a:r>
              <a:rPr lang="en-US" altLang="ja-JP" sz="2400" dirty="0"/>
              <a:t>3</a:t>
            </a:r>
            <a:r>
              <a:rPr lang="en-US" altLang="ja-JP" sz="2400" dirty="0" smtClean="0"/>
              <a:t>1</a:t>
            </a:r>
            <a:r>
              <a:rPr lang="ja-JP" altLang="en-US" sz="2400" dirty="0" smtClean="0"/>
              <a:t>桁になってもよいものとする。</a:t>
            </a:r>
            <a:endParaRPr kumimoji="1" lang="en-US" altLang="ja-JP" sz="2400" dirty="0" smtClean="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実行例１</a:t>
            </a:r>
            <a:r>
              <a:rPr lang="en-US" altLang="ja-JP" sz="2400" dirty="0" smtClean="0"/>
              <a:t>]</a:t>
            </a:r>
          </a:p>
          <a:p>
            <a:r>
              <a:rPr lang="en-US" altLang="ja-JP" sz="2400" dirty="0"/>
              <a:t>30</a:t>
            </a:r>
            <a:r>
              <a:rPr lang="ja-JP" altLang="en-US" sz="2400" dirty="0"/>
              <a:t>桁以内の正の整数</a:t>
            </a:r>
            <a:r>
              <a:rPr lang="ja-JP" altLang="en-US" sz="2400" dirty="0" smtClean="0"/>
              <a:t>を</a:t>
            </a:r>
            <a:r>
              <a:rPr lang="en-US" altLang="ja-JP" sz="2400" dirty="0" smtClean="0"/>
              <a:t>2</a:t>
            </a:r>
            <a:r>
              <a:rPr lang="ja-JP" altLang="en-US" sz="2400" dirty="0" smtClean="0"/>
              <a:t>つ</a:t>
            </a:r>
            <a:r>
              <a:rPr lang="ja-JP" altLang="en-US" sz="2400" dirty="0"/>
              <a:t>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r>
              <a:rPr lang="ja-JP" altLang="en-US" sz="2400" dirty="0" smtClean="0"/>
              <a:t>。</a:t>
            </a:r>
            <a:endParaRPr lang="en-US" altLang="ja-JP" sz="2400" dirty="0" smtClean="0"/>
          </a:p>
          <a:p>
            <a:r>
              <a:rPr lang="en-US" altLang="ja-JP" sz="2400" dirty="0" smtClean="0"/>
              <a:t>[</a:t>
            </a:r>
            <a:r>
              <a:rPr lang="ja-JP" altLang="en-US" sz="2400" dirty="0" smtClean="0"/>
              <a:t>実行例２</a:t>
            </a:r>
            <a:r>
              <a:rPr lang="en-US" altLang="ja-JP" sz="2400" dirty="0" smtClean="0"/>
              <a:t>]</a:t>
            </a:r>
          </a:p>
          <a:p>
            <a:r>
              <a:rPr lang="en-US" altLang="ja-JP" sz="2400" dirty="0"/>
              <a:t>30</a:t>
            </a:r>
            <a:r>
              <a:rPr lang="ja-JP" altLang="en-US" sz="2400" dirty="0"/>
              <a:t>桁以内の正の整数</a:t>
            </a:r>
            <a:r>
              <a:rPr lang="ja-JP" altLang="en-US" sz="2400" dirty="0" smtClean="0"/>
              <a:t>を</a:t>
            </a:r>
            <a:r>
              <a:rPr lang="en-US" altLang="ja-JP" sz="2400" dirty="0" smtClean="0"/>
              <a:t>2</a:t>
            </a:r>
            <a:r>
              <a:rPr lang="ja-JP" altLang="en-US" sz="2400" dirty="0" smtClean="0"/>
              <a:t>つ</a:t>
            </a:r>
            <a:r>
              <a:rPr lang="ja-JP" altLang="en-US" sz="2400" dirty="0"/>
              <a:t>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smtClean="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smtClean="0"/>
              <a:t>GMP</a:t>
            </a:r>
            <a:r>
              <a:rPr kumimoji="1" lang="ja-JP" altLang="en-US" sz="2000" dirty="0" smtClean="0"/>
              <a:t>ライブラリや</a:t>
            </a:r>
            <a:r>
              <a:rPr kumimoji="1" lang="en-US" altLang="ja-JP" sz="2000" dirty="0" err="1" smtClean="0"/>
              <a:t>OpenSSL</a:t>
            </a:r>
            <a:r>
              <a:rPr kumimoji="1" lang="ja-JP" altLang="en-US" sz="2000" dirty="0" smtClean="0"/>
              <a:t>の</a:t>
            </a:r>
            <a:r>
              <a:rPr kumimoji="1" lang="en-US" altLang="ja-JP" sz="2000" dirty="0" smtClean="0"/>
              <a:t>crypto</a:t>
            </a:r>
            <a:r>
              <a:rPr kumimoji="1" lang="ja-JP" altLang="en-US" sz="2000" dirty="0" smtClean="0"/>
              <a:t>ライブラリなどを使えば簡単にできるが、この課題ではそれらのライブラリを使った回答は不可とする。</a:t>
            </a:r>
            <a:endParaRPr kumimoji="1" lang="ja-JP" altLang="en-US" sz="2000" dirty="0"/>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（参考）</a:t>
            </a:r>
            <a:r>
              <a:rPr lang="en-US" altLang="ja-JP" dirty="0" err="1" smtClean="0"/>
              <a:t>gmp</a:t>
            </a:r>
            <a:r>
              <a:rPr lang="ja-JP" altLang="en-US" dirty="0" smtClean="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r>
              <a:rPr lang="en-US" altLang="ja-JP" dirty="0" smtClean="0"/>
              <a:t>   </a:t>
            </a:r>
            <a:endParaRPr lang="en-US" altLang="ja-JP" dirty="0"/>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endParaRPr lang="en-US" altLang="ja-JP" dirty="0" smtClean="0"/>
          </a:p>
          <a:p>
            <a:r>
              <a:rPr lang="en-US" altLang="ja-JP" dirty="0"/>
              <a:t> </a:t>
            </a:r>
            <a:r>
              <a:rPr lang="en-US" altLang="ja-JP" dirty="0" smtClean="0"/>
              <a:t> </a:t>
            </a:r>
            <a:r>
              <a:rPr lang="en-US" altLang="ja-JP" dirty="0" err="1" smtClean="0"/>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r>
              <a:rPr lang="en-US" altLang="ja-JP" dirty="0" smtClean="0"/>
              <a:t>                      </a:t>
            </a:r>
            <a:endParaRPr lang="en-US" altLang="ja-JP" dirty="0"/>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smtClean="0"/>
              <a:t>/* </a:t>
            </a:r>
            <a:r>
              <a:rPr lang="ja-JP" altLang="en-US" dirty="0" smtClean="0"/>
              <a:t>続き</a:t>
            </a:r>
            <a:r>
              <a:rPr lang="en-US" altLang="ja-JP" dirty="0" smtClean="0"/>
              <a:t> */</a:t>
            </a:r>
          </a:p>
          <a:p>
            <a:r>
              <a:rPr lang="en-US" altLang="ja-JP" dirty="0" smtClean="0"/>
              <a:t>  </a:t>
            </a:r>
            <a:r>
              <a:rPr lang="en-US" altLang="ja-JP" dirty="0" err="1" smtClean="0"/>
              <a:t>printf</a:t>
            </a:r>
            <a:r>
              <a:rPr lang="en-US" altLang="ja-JP" dirty="0" smtClean="0"/>
              <a:t> </a:t>
            </a:r>
            <a:r>
              <a:rPr lang="en-US" altLang="ja-JP" dirty="0"/>
              <a:t>("</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smtClean="0"/>
              <a:t>（注意）この</a:t>
            </a:r>
            <a:r>
              <a:rPr lang="ja-JP" altLang="en-US" sz="2400" dirty="0" smtClean="0"/>
              <a:t>解答</a:t>
            </a:r>
            <a:r>
              <a:rPr kumimoji="1" lang="ja-JP" altLang="en-US" sz="2400" dirty="0" smtClean="0"/>
              <a:t>は</a:t>
            </a:r>
            <a:r>
              <a:rPr kumimoji="1" lang="en-US" altLang="ja-JP" sz="2400" dirty="0" smtClean="0"/>
              <a:t>buffer overflow</a:t>
            </a:r>
            <a:r>
              <a:rPr kumimoji="1" lang="ja-JP" altLang="en-US" sz="2400" dirty="0" smtClean="0"/>
              <a:t>について考慮していませんが、プロ入２では可とします。</a:t>
            </a:r>
            <a:endParaRPr kumimoji="1" lang="ja-JP" altLang="en-US" sz="2400" dirty="0"/>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smtClean="0"/>
              <a:t>総合演習発展課題４</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smtClean="0"/>
              <a:t>モンテカルロ法による円周率の近似値</a:t>
            </a:r>
            <a:r>
              <a:rPr lang="ja-JP" altLang="en-US" sz="2800" dirty="0" smtClean="0"/>
              <a:t>の計算を行うプログラムを書け。</a:t>
            </a:r>
            <a:endParaRPr lang="en-US" altLang="ja-JP" sz="2800" dirty="0" smtClean="0"/>
          </a:p>
          <a:p>
            <a:r>
              <a:rPr lang="ja-JP" altLang="en-US" sz="2800" dirty="0" smtClean="0"/>
              <a:t>生成する点の個数はキーボードから受け取るようにせよ。</a:t>
            </a:r>
            <a:endParaRPr lang="en-US" altLang="ja-JP" sz="2800" dirty="0" smtClean="0"/>
          </a:p>
          <a:p>
            <a:r>
              <a:rPr lang="ja-JP" altLang="en-US" sz="2800" dirty="0" smtClean="0"/>
              <a:t>乱数の生成には</a:t>
            </a:r>
            <a:r>
              <a:rPr kumimoji="1" lang="en-US" altLang="ja-JP" sz="2800" dirty="0" err="1" smtClean="0"/>
              <a:t>Mersenne</a:t>
            </a:r>
            <a:r>
              <a:rPr kumimoji="1" lang="en-US" altLang="ja-JP" sz="2800" dirty="0" smtClean="0"/>
              <a:t> twister</a:t>
            </a:r>
            <a:r>
              <a:rPr kumimoji="1" lang="ja-JP" altLang="en-US" sz="2800" dirty="0" smtClean="0"/>
              <a:t>を用いよ</a:t>
            </a:r>
            <a:r>
              <a:rPr lang="ja-JP" altLang="en-US" sz="2800" dirty="0" smtClean="0"/>
              <a:t>。</a:t>
            </a:r>
            <a:endParaRPr lang="en-US" altLang="ja-JP" sz="2800" dirty="0" smtClean="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ja-JP" altLang="en-US" sz="2400" dirty="0" smtClean="0">
                <a:solidFill>
                  <a:prstClr val="black"/>
                </a:solidFill>
              </a:rPr>
              <a:t>点の生成回数を入力してください</a:t>
            </a:r>
            <a:r>
              <a:rPr lang="en-US" altLang="ja-JP" sz="2400" dirty="0" smtClean="0">
                <a:solidFill>
                  <a:prstClr val="black"/>
                </a:solidFill>
              </a:rPr>
              <a:t>: </a:t>
            </a:r>
            <a:r>
              <a:rPr lang="en-US" altLang="ja-JP" sz="2400" dirty="0" smtClean="0">
                <a:solidFill>
                  <a:srgbClr val="FF0000"/>
                </a:solidFill>
              </a:rPr>
              <a:t>1000000</a:t>
            </a:r>
          </a:p>
          <a:p>
            <a:pPr lvl="0"/>
            <a:r>
              <a:rPr lang="ja-JP" altLang="en-US" sz="2400" dirty="0" smtClean="0">
                <a:solidFill>
                  <a:prstClr val="black"/>
                </a:solidFill>
              </a:rPr>
              <a:t>円周率の近似値は</a:t>
            </a:r>
            <a:r>
              <a:rPr lang="en-US" altLang="ja-JP" sz="2400" dirty="0" smtClean="0">
                <a:solidFill>
                  <a:prstClr val="black"/>
                </a:solidFill>
              </a:rPr>
              <a:t>3.141200</a:t>
            </a:r>
            <a:r>
              <a:rPr lang="ja-JP" altLang="en-US" sz="2400" dirty="0" smtClean="0">
                <a:solidFill>
                  <a:prstClr val="black"/>
                </a:solidFill>
              </a:rPr>
              <a:t>です。</a:t>
            </a:r>
            <a:endParaRPr lang="ja-JP" altLang="en-US" sz="24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Mersenne</a:t>
            </a:r>
            <a:r>
              <a:rPr lang="en-US" altLang="ja-JP" dirty="0" smtClean="0"/>
              <a:t> Twister</a:t>
            </a:r>
            <a:r>
              <a:rPr lang="ja-JP" altLang="en-US" dirty="0" smtClean="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smtClean="0"/>
              <a:t>http://www.math.sci.hiroshima-u.ac.jp/~m-mat/MT/MT2002/mt19937ar.html </a:t>
            </a:r>
          </a:p>
          <a:p>
            <a:r>
              <a:rPr lang="ja-JP" altLang="en-US" sz="2800" dirty="0" smtClean="0"/>
              <a:t>のページから、</a:t>
            </a:r>
            <a:r>
              <a:rPr lang="en-US" altLang="ja-JP" sz="2800" dirty="0" smtClean="0"/>
              <a:t>mt19937ar.sep.tgz</a:t>
            </a:r>
            <a:r>
              <a:rPr lang="ja-JP" altLang="en-US" sz="2800" dirty="0" smtClean="0"/>
              <a:t>をダウンロードする。ダウンロードした</a:t>
            </a:r>
            <a:r>
              <a:rPr lang="en-US" altLang="ja-JP" sz="2800" dirty="0" err="1" smtClean="0"/>
              <a:t>tgz</a:t>
            </a:r>
            <a:r>
              <a:rPr lang="ja-JP" altLang="en-US" sz="2800" dirty="0" smtClean="0"/>
              <a:t>ファイルを適当なディレクトリにおき、以下のようにして展開する。</a:t>
            </a:r>
            <a:endParaRPr lang="en-US" altLang="ja-JP" sz="2800" dirty="0" smtClean="0"/>
          </a:p>
          <a:p>
            <a:r>
              <a:rPr lang="en-US" altLang="ja-JP" sz="2800" dirty="0" smtClean="0"/>
              <a:t>$ tar </a:t>
            </a:r>
            <a:r>
              <a:rPr lang="en-US" altLang="ja-JP" sz="2800" dirty="0" err="1" smtClean="0"/>
              <a:t>zxvf</a:t>
            </a:r>
            <a:r>
              <a:rPr lang="en-US" altLang="ja-JP" sz="2800" dirty="0" smtClean="0"/>
              <a:t> mt19937ar.sep.tgz</a:t>
            </a:r>
          </a:p>
          <a:p>
            <a:r>
              <a:rPr lang="ja-JP" altLang="en-US" sz="2800" dirty="0" smtClean="0"/>
              <a:t>ファイルがそのディレクトリに５つ展開される。その中の</a:t>
            </a:r>
            <a:r>
              <a:rPr lang="en-US" altLang="ja-JP" sz="2800" dirty="0" smtClean="0"/>
              <a:t>mt19937ar.c</a:t>
            </a:r>
            <a:r>
              <a:rPr lang="ja-JP" altLang="en-US" sz="2800" dirty="0" smtClean="0"/>
              <a:t>と</a:t>
            </a:r>
            <a:r>
              <a:rPr lang="en-US" altLang="ja-JP" sz="2800" dirty="0" smtClean="0"/>
              <a:t>mt19937ar.h</a:t>
            </a:r>
            <a:r>
              <a:rPr lang="ja-JP" altLang="en-US" sz="2800" dirty="0" smtClean="0"/>
              <a:t>を用いる。</a:t>
            </a:r>
            <a:endParaRPr lang="en-US" altLang="ja-JP" sz="2800" dirty="0" smtClean="0"/>
          </a:p>
          <a:p>
            <a:r>
              <a:rPr lang="ja-JP" altLang="en-US" sz="2800" dirty="0" smtClean="0"/>
              <a:t>この演習では、</a:t>
            </a:r>
            <a:r>
              <a:rPr lang="en-US" altLang="ja-JP" sz="2800" dirty="0" smtClean="0"/>
              <a:t>mt19937ar.c</a:t>
            </a:r>
            <a:r>
              <a:rPr lang="ja-JP" altLang="en-US" sz="2800" dirty="0" smtClean="0"/>
              <a:t>中の</a:t>
            </a:r>
            <a:r>
              <a:rPr lang="en-US" altLang="ja-JP" sz="2800" dirty="0" smtClean="0"/>
              <a:t>genrand_real2()</a:t>
            </a:r>
            <a:r>
              <a:rPr lang="ja-JP" altLang="en-US" sz="2800" dirty="0" smtClean="0"/>
              <a:t>という関数を用いることとする。これは</a:t>
            </a:r>
            <a:r>
              <a:rPr lang="en-US" altLang="ja-JP" sz="2800" dirty="0" smtClean="0"/>
              <a:t>0</a:t>
            </a:r>
            <a:r>
              <a:rPr lang="ja-JP" altLang="en-US" sz="2800" dirty="0" smtClean="0"/>
              <a:t>以上</a:t>
            </a:r>
            <a:r>
              <a:rPr lang="en-US" altLang="ja-JP" sz="2800" dirty="0" smtClean="0"/>
              <a:t>1</a:t>
            </a:r>
            <a:r>
              <a:rPr lang="ja-JP" altLang="en-US" sz="2800" dirty="0" smtClean="0"/>
              <a:t>未満の乱数を生成する。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Mersenne</a:t>
            </a:r>
            <a:r>
              <a:rPr lang="en-US" altLang="ja-JP" dirty="0" smtClean="0"/>
              <a:t> Twister</a:t>
            </a:r>
            <a:r>
              <a:rPr lang="ja-JP" altLang="en-US" dirty="0" smtClean="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smtClean="0"/>
              <a:t>genrand_real2()</a:t>
            </a:r>
            <a:r>
              <a:rPr lang="ja-JP" altLang="en-US" sz="2400" dirty="0" smtClean="0"/>
              <a:t>関数を呼び出すプログラムの先頭において、</a:t>
            </a:r>
            <a:endParaRPr lang="en-US" altLang="ja-JP" sz="2400" dirty="0" smtClean="0"/>
          </a:p>
          <a:p>
            <a:r>
              <a:rPr lang="en-US" altLang="ja-JP" sz="2400" dirty="0" smtClean="0"/>
              <a:t>#include "mt19937ar.h“</a:t>
            </a:r>
          </a:p>
          <a:p>
            <a:r>
              <a:rPr lang="ja-JP" altLang="en-US" sz="2400" dirty="0" smtClean="0"/>
              <a:t>を記述する。（</a:t>
            </a:r>
            <a:r>
              <a:rPr lang="en-US" altLang="ja-JP" sz="2400" dirty="0" smtClean="0"/>
              <a:t>genrand_real2()</a:t>
            </a:r>
            <a:r>
              <a:rPr lang="ja-JP" altLang="en-US" sz="2400" dirty="0" smtClean="0"/>
              <a:t>のプロトタイプ宣言を読み込む為。）これまでは</a:t>
            </a:r>
            <a:r>
              <a:rPr lang="en-US" altLang="ja-JP" sz="2400" dirty="0" smtClean="0"/>
              <a:t>#include &lt;</a:t>
            </a:r>
            <a:r>
              <a:rPr lang="en-US" altLang="ja-JP" sz="2400" dirty="0" err="1" smtClean="0"/>
              <a:t>stdio.h</a:t>
            </a:r>
            <a:r>
              <a:rPr lang="en-US" altLang="ja-JP" sz="2400" dirty="0" smtClean="0"/>
              <a:t>&gt;</a:t>
            </a:r>
            <a:r>
              <a:rPr lang="ja-JP" altLang="en-US" sz="2400" dirty="0" err="1" smtClean="0"/>
              <a:t>のように</a:t>
            </a:r>
            <a:r>
              <a:rPr lang="en-US" altLang="ja-JP" sz="2400" dirty="0" smtClean="0"/>
              <a:t>&lt; &gt;</a:t>
            </a:r>
            <a:r>
              <a:rPr lang="ja-JP" altLang="en-US" sz="2400" dirty="0" smtClean="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smtClean="0"/>
              <a:t>” “</a:t>
            </a:r>
            <a:r>
              <a:rPr lang="ja-JP" altLang="en-US" sz="2400" dirty="0" smtClean="0"/>
              <a:t>で囲む。</a:t>
            </a:r>
            <a:endParaRPr lang="en-US" altLang="ja-JP" sz="2400" dirty="0" smtClean="0"/>
          </a:p>
          <a:p>
            <a:r>
              <a:rPr lang="ja-JP" altLang="en-US" sz="2400" dirty="0" smtClean="0"/>
              <a:t>コンパイルは、</a:t>
            </a:r>
            <a:r>
              <a:rPr lang="en-US" altLang="ja-JP" sz="2400" dirty="0" smtClean="0"/>
              <a:t>genrand_real2()</a:t>
            </a:r>
            <a:r>
              <a:rPr lang="ja-JP" altLang="en-US" sz="2400" dirty="0" smtClean="0"/>
              <a:t>関数を使っているファイルの名前を</a:t>
            </a:r>
            <a:r>
              <a:rPr lang="en-US" altLang="ja-JP" sz="2400" dirty="0" smtClean="0"/>
              <a:t>kadai1.c</a:t>
            </a:r>
            <a:r>
              <a:rPr lang="ja-JP" altLang="en-US" sz="2400" dirty="0" smtClean="0"/>
              <a:t>とすると、</a:t>
            </a:r>
            <a:endParaRPr lang="en-US" altLang="ja-JP" sz="2400" dirty="0" smtClean="0"/>
          </a:p>
          <a:p>
            <a:r>
              <a:rPr lang="en-US" altLang="ja-JP" sz="2400" dirty="0" smtClean="0"/>
              <a:t>$ </a:t>
            </a:r>
            <a:r>
              <a:rPr lang="en-US" altLang="ja-JP" sz="2400" dirty="0" err="1" smtClean="0"/>
              <a:t>gcc</a:t>
            </a:r>
            <a:r>
              <a:rPr lang="en-US" altLang="ja-JP" sz="2400" dirty="0" smtClean="0"/>
              <a:t> kadai1.c mt19937ar.c</a:t>
            </a:r>
          </a:p>
          <a:p>
            <a:r>
              <a:rPr lang="ja-JP" altLang="en-US" sz="2400" dirty="0" err="1" smtClean="0"/>
              <a:t>のように</a:t>
            </a:r>
            <a:r>
              <a:rPr lang="ja-JP" altLang="en-US" sz="2400" dirty="0" smtClean="0"/>
              <a:t>行う。</a:t>
            </a:r>
            <a:endParaRPr lang="en-US" altLang="ja-JP" sz="2400" dirty="0" smtClean="0"/>
          </a:p>
          <a:p>
            <a:r>
              <a:rPr lang="ja-JP" altLang="en-US" sz="2400" dirty="0" smtClean="0"/>
              <a:t>（参考）</a:t>
            </a:r>
            <a:r>
              <a:rPr lang="en-US" altLang="ja-JP" sz="2400" dirty="0" err="1" smtClean="0"/>
              <a:t>Mersenne</a:t>
            </a:r>
            <a:r>
              <a:rPr lang="en-US" altLang="ja-JP" sz="2400" dirty="0" smtClean="0"/>
              <a:t> Twister</a:t>
            </a:r>
            <a:r>
              <a:rPr lang="ja-JP" altLang="en-US" sz="2400" dirty="0" smtClean="0"/>
              <a:t>の改良版</a:t>
            </a:r>
            <a:r>
              <a:rPr lang="en-US" altLang="ja-JP" sz="2400" dirty="0" smtClean="0"/>
              <a:t>SFMT</a:t>
            </a:r>
            <a:r>
              <a:rPr lang="ja-JP" altLang="en-US" sz="2400" dirty="0" smtClean="0"/>
              <a:t>も公開されている。</a:t>
            </a:r>
            <a:endParaRPr lang="en-US" altLang="ja-JP" sz="2400" dirty="0" smtClean="0"/>
          </a:p>
          <a:p>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Mersenne</a:t>
            </a:r>
            <a:r>
              <a:rPr lang="en-US" altLang="ja-JP" dirty="0" smtClean="0"/>
              <a:t> Twister</a:t>
            </a:r>
            <a:r>
              <a:rPr lang="ja-JP" altLang="en-US" dirty="0" smtClean="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smtClean="0"/>
              <a:t>実行毎に生成する乱数列を変えたい場合は、</a:t>
            </a:r>
            <a:endParaRPr lang="en-US" altLang="ja-JP" sz="2400" dirty="0" smtClean="0"/>
          </a:p>
          <a:p>
            <a:r>
              <a:rPr lang="en-US" altLang="ja-JP" sz="2400" dirty="0" err="1" smtClean="0"/>
              <a:t>init_genrand</a:t>
            </a:r>
            <a:r>
              <a:rPr lang="en-US" altLang="ja-JP" sz="2400" dirty="0" smtClean="0"/>
              <a:t> (time(0));</a:t>
            </a:r>
            <a:r>
              <a:rPr lang="ja-JP" altLang="en-US" sz="2400" dirty="0" smtClean="0"/>
              <a:t>のように、</a:t>
            </a:r>
            <a:r>
              <a:rPr lang="en-US" altLang="ja-JP" sz="2400" dirty="0" smtClean="0"/>
              <a:t>time</a:t>
            </a:r>
            <a:r>
              <a:rPr lang="ja-JP" altLang="en-US" sz="2400" dirty="0" smtClean="0"/>
              <a:t>関数の返り値を初期化関数に与えるようにすればよい。</a:t>
            </a:r>
            <a:endParaRPr lang="en-US" altLang="ja-JP" sz="2400" dirty="0" smtClean="0"/>
          </a:p>
          <a:p>
            <a:r>
              <a:rPr lang="ja-JP" altLang="en-US" sz="2400" dirty="0" smtClean="0"/>
              <a:t>（</a:t>
            </a:r>
            <a:r>
              <a:rPr lang="en-US" altLang="ja-JP" sz="2400" dirty="0" err="1" smtClean="0"/>
              <a:t>init_genrand</a:t>
            </a:r>
            <a:r>
              <a:rPr lang="ja-JP" altLang="en-US" sz="2400" dirty="0" smtClean="0"/>
              <a:t>関数を最初に一度呼び出してから、</a:t>
            </a:r>
            <a:r>
              <a:rPr lang="en-US" altLang="ja-JP" sz="2400" dirty="0" smtClean="0"/>
              <a:t>genrand_real2()</a:t>
            </a:r>
            <a:r>
              <a:rPr lang="ja-JP" altLang="en-US" sz="2400" dirty="0" smtClean="0"/>
              <a:t>関数を必要な回数呼び出せばよい。）</a:t>
            </a:r>
            <a:endParaRPr lang="en-US" altLang="ja-JP" sz="2400" dirty="0" smtClean="0"/>
          </a:p>
          <a:p>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円周率の近似値の計算</a:t>
            </a:r>
            <a:endParaRPr kumimoji="1" lang="ja-JP" altLang="en-US" dirty="0"/>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smtClean="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smtClean="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smtClean="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smtClean="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smtClean="0"/>
              <a:t>0</a:t>
            </a:r>
            <a:r>
              <a:rPr kumimoji="1" lang="ja-JP" altLang="en-US" sz="2400" dirty="0" smtClean="0"/>
              <a:t>から</a:t>
            </a:r>
            <a:r>
              <a:rPr kumimoji="1" lang="en-US" altLang="ja-JP" sz="2400" dirty="0" smtClean="0"/>
              <a:t>1</a:t>
            </a:r>
            <a:r>
              <a:rPr kumimoji="1" lang="ja-JP" altLang="en-US" sz="2400" dirty="0" smtClean="0"/>
              <a:t>の</a:t>
            </a:r>
            <a:r>
              <a:rPr lang="ja-JP" altLang="en-US" sz="2400" dirty="0" smtClean="0"/>
              <a:t>範囲の</a:t>
            </a:r>
            <a:r>
              <a:rPr kumimoji="1" lang="ja-JP" altLang="en-US" sz="2400" dirty="0" smtClean="0"/>
              <a:t>乱数を２つ生成すると、それらは上記の正方形の範囲内の１つの座標と見ることができる。</a:t>
            </a:r>
            <a:endParaRPr kumimoji="1" lang="en-US" altLang="ja-JP" sz="2400" dirty="0" smtClean="0"/>
          </a:p>
          <a:p>
            <a:r>
              <a:rPr kumimoji="1" lang="ja-JP" altLang="en-US" sz="2400" dirty="0" smtClean="0"/>
              <a:t>点を</a:t>
            </a:r>
            <a:r>
              <a:rPr kumimoji="1" lang="en-US" altLang="ja-JP" sz="2400" dirty="0" smtClean="0"/>
              <a:t>N</a:t>
            </a:r>
            <a:r>
              <a:rPr kumimoji="1" lang="ja-JP" altLang="en-US" sz="2400" dirty="0" smtClean="0"/>
              <a:t>個生成し、</a:t>
            </a:r>
            <a:r>
              <a:rPr lang="ja-JP" altLang="en-US" sz="2400" dirty="0" smtClean="0"/>
              <a:t>そのうち</a:t>
            </a:r>
            <a:r>
              <a:rPr lang="en-US" altLang="ja-JP" sz="2400" dirty="0" smtClean="0"/>
              <a:t>n</a:t>
            </a:r>
            <a:r>
              <a:rPr lang="ja-JP" altLang="en-US" sz="2400" dirty="0" smtClean="0"/>
              <a:t>個が円の中に入っていた場合は、</a:t>
            </a:r>
            <a:r>
              <a:rPr lang="en-US" altLang="ja-JP" sz="2400" dirty="0" smtClean="0"/>
              <a:t>(n/N)*4</a:t>
            </a:r>
            <a:r>
              <a:rPr lang="ja-JP" altLang="en-US" sz="2400" dirty="0" smtClean="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smtClean="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smtClean="0"/>
              <a:t>(1,1)</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総合演習について</a:t>
            </a:r>
            <a:endParaRPr kumimoji="1" lang="ja-JP" altLang="en-US" dirty="0"/>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smtClean="0"/>
              <a:t>これまでの学習内容を用いて、</a:t>
            </a:r>
            <a:r>
              <a:rPr lang="ja-JP" altLang="en-US" dirty="0" smtClean="0"/>
              <a:t>少し複雑な問題を</a:t>
            </a:r>
            <a:r>
              <a:rPr lang="en-US" altLang="ja-JP" dirty="0" smtClean="0"/>
              <a:t>3</a:t>
            </a:r>
            <a:r>
              <a:rPr lang="ja-JP" altLang="en-US" dirty="0" smtClean="0"/>
              <a:t>問解く。</a:t>
            </a:r>
            <a:endParaRPr lang="en-US" altLang="ja-JP" dirty="0" smtClean="0"/>
          </a:p>
          <a:p>
            <a:r>
              <a:rPr lang="en-US" altLang="ja-JP" dirty="0"/>
              <a:t>3</a:t>
            </a:r>
            <a:r>
              <a:rPr lang="ja-JP" altLang="en-US" dirty="0" smtClean="0"/>
              <a:t>問解けた人は発展課題をやってください。</a:t>
            </a:r>
            <a:endParaRPr lang="en-US" altLang="ja-JP" dirty="0" smtClean="0"/>
          </a:p>
          <a:p>
            <a:r>
              <a:rPr kumimoji="1" lang="en-US" altLang="ja-JP" dirty="0" smtClean="0"/>
              <a:t>TA</a:t>
            </a:r>
            <a:r>
              <a:rPr kumimoji="1" lang="ja-JP" altLang="en-US" dirty="0" smtClean="0"/>
              <a:t>に確認してもらう期限</a:t>
            </a:r>
            <a:r>
              <a:rPr kumimoji="1" lang="en-US" altLang="ja-JP" dirty="0" smtClean="0"/>
              <a:t>: </a:t>
            </a:r>
            <a:r>
              <a:rPr kumimoji="1" lang="ja-JP" altLang="en-US" dirty="0" smtClean="0"/>
              <a:t>第</a:t>
            </a:r>
            <a:r>
              <a:rPr kumimoji="1" lang="en-US" altLang="ja-JP" dirty="0" smtClean="0"/>
              <a:t>14</a:t>
            </a:r>
            <a:r>
              <a:rPr kumimoji="1" lang="ja-JP" altLang="en-US" dirty="0" smtClean="0"/>
              <a:t>回の終了時（</a:t>
            </a:r>
            <a:r>
              <a:rPr kumimoji="1" lang="en-US" altLang="ja-JP" dirty="0" smtClean="0"/>
              <a:t>16:10</a:t>
            </a:r>
            <a:r>
              <a:rPr kumimoji="1" lang="ja-JP" altLang="en-US" dirty="0" smtClean="0"/>
              <a:t>）までとする。</a:t>
            </a:r>
            <a:r>
              <a:rPr lang="ja-JP" altLang="en-US" dirty="0"/>
              <a:t>これまで</a:t>
            </a:r>
            <a:r>
              <a:rPr lang="ja-JP" altLang="en-US" dirty="0" smtClean="0"/>
              <a:t>の課題についても第</a:t>
            </a:r>
            <a:r>
              <a:rPr lang="en-US" altLang="ja-JP" dirty="0" smtClean="0"/>
              <a:t>14</a:t>
            </a:r>
            <a:r>
              <a:rPr lang="ja-JP" altLang="en-US" dirty="0" smtClean="0"/>
              <a:t>回の終了時まで受け付ける。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期末試験について</a:t>
            </a:r>
            <a:endParaRPr kumimoji="1" lang="ja-JP" altLang="en-US" dirty="0"/>
          </a:p>
        </p:txBody>
      </p:sp>
      <p:sp>
        <p:nvSpPr>
          <p:cNvPr id="3" name="コンテンツ プレースホルダ 2"/>
          <p:cNvSpPr>
            <a:spLocks noGrp="1"/>
          </p:cNvSpPr>
          <p:nvPr>
            <p:ph idx="1"/>
          </p:nvPr>
        </p:nvSpPr>
        <p:spPr>
          <a:xfrm>
            <a:off x="307299" y="1600200"/>
            <a:ext cx="8686801" cy="4525963"/>
          </a:xfrm>
        </p:spPr>
        <p:txBody>
          <a:bodyPr/>
          <a:lstStyle/>
          <a:p>
            <a:r>
              <a:rPr lang="ja-JP" altLang="en-US" dirty="0" smtClean="0"/>
              <a:t>日時、場所</a:t>
            </a:r>
            <a:r>
              <a:rPr lang="en-US" altLang="ja-JP" dirty="0" smtClean="0"/>
              <a:t>: </a:t>
            </a:r>
            <a:r>
              <a:rPr lang="ja-JP" altLang="en-US" dirty="0" smtClean="0"/>
              <a:t>講義用</a:t>
            </a:r>
            <a:r>
              <a:rPr lang="en-US" altLang="ja-JP" dirty="0" smtClean="0"/>
              <a:t>web page</a:t>
            </a:r>
            <a:r>
              <a:rPr lang="ja-JP" altLang="en-US" dirty="0" smtClean="0"/>
              <a:t>に記載します。</a:t>
            </a:r>
            <a:endParaRPr lang="en-US" altLang="ja-JP" dirty="0" smtClean="0"/>
          </a:p>
          <a:p>
            <a:r>
              <a:rPr lang="ja-JP" altLang="en-US" dirty="0" smtClean="0"/>
              <a:t>持ち込み不可</a:t>
            </a:r>
            <a:endParaRPr lang="en-US" altLang="ja-JP" dirty="0" smtClean="0"/>
          </a:p>
          <a:p>
            <a:r>
              <a:rPr kumimoji="1" lang="ja-JP" altLang="en-US" dirty="0" smtClean="0"/>
              <a:t>出題範囲</a:t>
            </a:r>
            <a:r>
              <a:rPr kumimoji="1" lang="en-US" altLang="ja-JP" dirty="0" smtClean="0"/>
              <a:t>: </a:t>
            </a:r>
            <a:r>
              <a:rPr kumimoji="1" lang="ja-JP" altLang="en-US" dirty="0" smtClean="0"/>
              <a:t>第</a:t>
            </a:r>
            <a:r>
              <a:rPr kumimoji="1" lang="en-US" altLang="ja-JP" dirty="0" smtClean="0"/>
              <a:t>1</a:t>
            </a:r>
            <a:r>
              <a:rPr kumimoji="1" lang="ja-JP" altLang="en-US" dirty="0" smtClean="0"/>
              <a:t>回から第</a:t>
            </a:r>
            <a:r>
              <a:rPr kumimoji="1" lang="en-US" altLang="ja-JP" dirty="0" smtClean="0"/>
              <a:t>14</a:t>
            </a:r>
            <a:r>
              <a:rPr kumimoji="1" lang="ja-JP" altLang="en-US" dirty="0" smtClean="0"/>
              <a:t>回まですべて</a:t>
            </a:r>
            <a:endParaRPr kumimoji="1" lang="en-US" altLang="ja-JP" dirty="0" smtClean="0"/>
          </a:p>
          <a:p>
            <a:r>
              <a:rPr lang="ja-JP" altLang="en-US" dirty="0" smtClean="0"/>
              <a:t>出題形式：中間試験と同様とする予定。</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smtClean="0"/>
              <a:t>総合演習課題１</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smtClean="0"/>
              <a:t>次ページ</a:t>
            </a:r>
            <a:r>
              <a:rPr kumimoji="1" lang="ja-JP" altLang="en-US" sz="2000" dirty="0" smtClean="0"/>
              <a:t>の手順で、キーボードから入力された年（西暦）、月のカレンダーをグレゴリオ暦で以下の実行例の形式で画面上に表示するプログラムを作成せよ。ただし、西暦</a:t>
            </a:r>
            <a:r>
              <a:rPr kumimoji="1" lang="en-US" altLang="ja-JP" sz="2000" dirty="0" smtClean="0"/>
              <a:t>1583</a:t>
            </a:r>
            <a:r>
              <a:rPr kumimoji="1" lang="ja-JP" altLang="en-US" sz="2000" dirty="0" smtClean="0"/>
              <a:t>年</a:t>
            </a:r>
            <a:r>
              <a:rPr lang="ja-JP" altLang="en-US" sz="2000" dirty="0" smtClean="0"/>
              <a:t>以降のみを対象とし、</a:t>
            </a:r>
            <a:r>
              <a:rPr lang="en-US" altLang="ja-JP" sz="2000" dirty="0" smtClean="0"/>
              <a:t>1583</a:t>
            </a:r>
            <a:r>
              <a:rPr lang="ja-JP" altLang="en-US" sz="2000" dirty="0" smtClean="0"/>
              <a:t>年</a:t>
            </a:r>
            <a:r>
              <a:rPr lang="en-US" altLang="ja-JP" sz="2000" dirty="0" smtClean="0"/>
              <a:t>1</a:t>
            </a:r>
            <a:r>
              <a:rPr lang="ja-JP" altLang="en-US" sz="2000" dirty="0" smtClean="0"/>
              <a:t>月</a:t>
            </a:r>
            <a:r>
              <a:rPr lang="en-US" altLang="ja-JP" sz="2000" dirty="0" smtClean="0"/>
              <a:t>1</a:t>
            </a:r>
            <a:r>
              <a:rPr lang="ja-JP" altLang="en-US" sz="2000" dirty="0" smtClean="0"/>
              <a:t>日が土曜日であるという知識を用いてよい。また、閏年の決め方については、第</a:t>
            </a:r>
            <a:r>
              <a:rPr lang="en-US" altLang="ja-JP" sz="2000" dirty="0" smtClean="0"/>
              <a:t>1</a:t>
            </a:r>
            <a:r>
              <a:rPr lang="ja-JP" altLang="en-US" sz="2000" dirty="0" smtClean="0"/>
              <a:t>回の発展課題を参照せよ。</a:t>
            </a:r>
            <a:endParaRPr lang="en-US" altLang="ja-JP" sz="2000" dirty="0" smtClean="0"/>
          </a:p>
        </p:txBody>
      </p:sp>
      <p:sp>
        <p:nvSpPr>
          <p:cNvPr id="6" name="正方形/長方形 5"/>
          <p:cNvSpPr/>
          <p:nvPr/>
        </p:nvSpPr>
        <p:spPr>
          <a:xfrm>
            <a:off x="552733" y="2696600"/>
            <a:ext cx="5302157" cy="4093428"/>
          </a:xfrm>
          <a:prstGeom prst="rect">
            <a:avLst/>
          </a:prstGeom>
          <a:ln>
            <a:solidFill>
              <a:schemeClr val="tx1"/>
            </a:solidFill>
          </a:ln>
        </p:spPr>
        <p:txBody>
          <a:bodyPr wrap="square">
            <a:spAutoFit/>
          </a:bodyPr>
          <a:lstStyle/>
          <a:p>
            <a:r>
              <a:rPr lang="en-US" altLang="ja-JP" sz="2000" dirty="0" smtClean="0">
                <a:latin typeface="ＭＳ ゴシック" pitchFamily="49" charset="-128"/>
                <a:ea typeface="ＭＳ ゴシック" pitchFamily="49" charset="-128"/>
                <a:cs typeface="Courier New" pitchFamily="49" charset="0"/>
              </a:rPr>
              <a:t>[</a:t>
            </a:r>
            <a:r>
              <a:rPr lang="ja-JP" altLang="en-US" sz="2000" dirty="0" smtClean="0">
                <a:latin typeface="ＭＳ ゴシック" pitchFamily="49" charset="-128"/>
                <a:ea typeface="ＭＳ ゴシック" pitchFamily="49" charset="-128"/>
                <a:cs typeface="Courier New" pitchFamily="49" charset="0"/>
              </a:rPr>
              <a:t>実行例</a:t>
            </a:r>
            <a:r>
              <a:rPr lang="en-US" altLang="ja-JP" sz="2000" dirty="0" smtClean="0">
                <a:latin typeface="ＭＳ ゴシック" pitchFamily="49" charset="-128"/>
                <a:ea typeface="ＭＳ ゴシック" pitchFamily="49" charset="-128"/>
                <a:cs typeface="Courier New" pitchFamily="49" charset="0"/>
              </a:rPr>
              <a:t>]</a:t>
            </a:r>
          </a:p>
          <a:p>
            <a:r>
              <a:rPr lang="ja-JP" altLang="de-DE" sz="2000" dirty="0">
                <a:latin typeface="ＭＳ ゴシック" pitchFamily="49" charset="-128"/>
                <a:ea typeface="ＭＳ ゴシック" pitchFamily="49" charset="-128"/>
                <a:cs typeface="Courier New" pitchFamily="49" charset="0"/>
              </a:rPr>
              <a:t>入力された年、月のカレンダーを表示します</a:t>
            </a:r>
          </a:p>
          <a:p>
            <a:r>
              <a:rPr lang="ja-JP" altLang="de-DE" sz="2000" dirty="0">
                <a:latin typeface="ＭＳ ゴシック" pitchFamily="49" charset="-128"/>
                <a:ea typeface="ＭＳ ゴシック" pitchFamily="49" charset="-128"/>
                <a:cs typeface="Courier New" pitchFamily="49" charset="0"/>
              </a:rPr>
              <a:t>西暦</a:t>
            </a:r>
            <a:r>
              <a:rPr lang="de-DE" altLang="ja-JP" sz="2000" dirty="0">
                <a:latin typeface="ＭＳ ゴシック" pitchFamily="49" charset="-128"/>
                <a:ea typeface="ＭＳ ゴシック" pitchFamily="49" charset="-128"/>
                <a:cs typeface="Courier New" pitchFamily="49" charset="0"/>
              </a:rPr>
              <a:t>(1583</a:t>
            </a:r>
            <a:r>
              <a:rPr lang="ja-JP" altLang="de-DE" sz="2000" dirty="0">
                <a:latin typeface="ＭＳ ゴシック" pitchFamily="49" charset="-128"/>
                <a:ea typeface="ＭＳ ゴシック" pitchFamily="49" charset="-128"/>
                <a:cs typeface="Courier New" pitchFamily="49" charset="0"/>
              </a:rPr>
              <a:t>年以降</a:t>
            </a:r>
            <a:r>
              <a:rPr lang="de-DE" altLang="ja-JP" sz="2000" dirty="0">
                <a:latin typeface="ＭＳ ゴシック" pitchFamily="49" charset="-128"/>
                <a:ea typeface="ＭＳ ゴシック" pitchFamily="49" charset="-128"/>
                <a:cs typeface="Courier New" pitchFamily="49" charset="0"/>
              </a:rPr>
              <a:t>)</a:t>
            </a:r>
            <a:r>
              <a:rPr lang="ja-JP" altLang="de-DE" sz="2000" dirty="0">
                <a:latin typeface="ＭＳ ゴシック" pitchFamily="49" charset="-128"/>
                <a:ea typeface="ＭＳ ゴシック" pitchFamily="49" charset="-128"/>
                <a:cs typeface="Courier New" pitchFamily="49" charset="0"/>
              </a:rPr>
              <a:t>を入力してください</a:t>
            </a:r>
            <a:r>
              <a:rPr lang="de-DE" altLang="ja-JP" sz="2000" dirty="0">
                <a:latin typeface="ＭＳ ゴシック" pitchFamily="49" charset="-128"/>
                <a:ea typeface="ＭＳ ゴシック" pitchFamily="49" charset="-128"/>
                <a:cs typeface="Courier New" pitchFamily="49" charset="0"/>
              </a:rPr>
              <a:t>: </a:t>
            </a:r>
            <a:r>
              <a:rPr lang="de-DE" altLang="ja-JP" sz="2000" dirty="0">
                <a:solidFill>
                  <a:srgbClr val="FF0000"/>
                </a:solidFill>
                <a:latin typeface="ＭＳ ゴシック" pitchFamily="49" charset="-128"/>
                <a:ea typeface="ＭＳ ゴシック" pitchFamily="49" charset="-128"/>
                <a:cs typeface="Courier New" pitchFamily="49" charset="0"/>
              </a:rPr>
              <a:t>2016</a:t>
            </a:r>
          </a:p>
          <a:p>
            <a:r>
              <a:rPr lang="ja-JP" altLang="de-DE" sz="2000" dirty="0">
                <a:latin typeface="ＭＳ ゴシック" pitchFamily="49" charset="-128"/>
                <a:ea typeface="ＭＳ ゴシック" pitchFamily="49" charset="-128"/>
                <a:cs typeface="Courier New" pitchFamily="49" charset="0"/>
              </a:rPr>
              <a:t>月を入力してください</a:t>
            </a:r>
            <a:r>
              <a:rPr lang="de-DE" altLang="ja-JP" sz="2000" dirty="0">
                <a:latin typeface="ＭＳ ゴシック" pitchFamily="49" charset="-128"/>
                <a:ea typeface="ＭＳ ゴシック" pitchFamily="49" charset="-128"/>
                <a:cs typeface="Courier New" pitchFamily="49" charset="0"/>
              </a:rPr>
              <a:t>: </a:t>
            </a:r>
            <a:r>
              <a:rPr lang="de-DE" altLang="ja-JP" sz="2000" dirty="0">
                <a:solidFill>
                  <a:srgbClr val="FF0000"/>
                </a:solidFill>
                <a:latin typeface="ＭＳ ゴシック" pitchFamily="49" charset="-128"/>
                <a:ea typeface="ＭＳ ゴシック" pitchFamily="49" charset="-128"/>
                <a:cs typeface="Courier New" pitchFamily="49" charset="0"/>
              </a:rPr>
              <a:t>1</a:t>
            </a:r>
          </a:p>
          <a:p>
            <a:r>
              <a:rPr lang="de-DE" altLang="ja-JP" sz="2000" dirty="0">
                <a:latin typeface="ＭＳ ゴシック" pitchFamily="49" charset="-128"/>
                <a:ea typeface="ＭＳ ゴシック" pitchFamily="49" charset="-128"/>
                <a:cs typeface="Courier New" pitchFamily="49" charset="0"/>
              </a:rPr>
              <a:t>[2016</a:t>
            </a:r>
            <a:r>
              <a:rPr lang="ja-JP" altLang="de-DE" sz="2000" dirty="0">
                <a:latin typeface="ＭＳ ゴシック" pitchFamily="49" charset="-128"/>
                <a:ea typeface="ＭＳ ゴシック" pitchFamily="49" charset="-128"/>
                <a:cs typeface="Courier New" pitchFamily="49" charset="0"/>
              </a:rPr>
              <a:t>年</a:t>
            </a:r>
            <a:r>
              <a:rPr lang="de-DE" altLang="ja-JP" sz="2000" dirty="0">
                <a:latin typeface="ＭＳ ゴシック" pitchFamily="49" charset="-128"/>
                <a:ea typeface="ＭＳ ゴシック" pitchFamily="49" charset="-128"/>
                <a:cs typeface="Courier New" pitchFamily="49" charset="0"/>
              </a:rPr>
              <a:t>1</a:t>
            </a:r>
            <a:r>
              <a:rPr lang="ja-JP" altLang="de-DE" sz="2000" dirty="0">
                <a:latin typeface="ＭＳ ゴシック" pitchFamily="49" charset="-128"/>
                <a:ea typeface="ＭＳ ゴシック" pitchFamily="49" charset="-128"/>
                <a:cs typeface="Courier New" pitchFamily="49" charset="0"/>
              </a:rPr>
              <a:t>月</a:t>
            </a:r>
            <a:r>
              <a:rPr lang="de-DE" altLang="ja-JP" sz="2000" dirty="0">
                <a:latin typeface="ＭＳ ゴシック" pitchFamily="49" charset="-128"/>
                <a:ea typeface="ＭＳ ゴシック" pitchFamily="49" charset="-128"/>
                <a:cs typeface="Courier New" pitchFamily="49" charset="0"/>
              </a:rPr>
              <a:t>]</a:t>
            </a:r>
          </a:p>
          <a:p>
            <a:r>
              <a:rPr lang="de-DE" altLang="ja-JP" sz="2000" dirty="0">
                <a:latin typeface="ＭＳ ゴシック" pitchFamily="49" charset="-128"/>
                <a:ea typeface="ＭＳ ゴシック" pitchFamily="49" charset="-128"/>
                <a:cs typeface="Courier New" pitchFamily="49" charset="0"/>
              </a:rPr>
              <a:t> </a:t>
            </a:r>
            <a:r>
              <a:rPr lang="ja-JP" altLang="de-DE" sz="2000" dirty="0">
                <a:latin typeface="ＭＳ ゴシック" pitchFamily="49" charset="-128"/>
                <a:ea typeface="ＭＳ ゴシック" pitchFamily="49" charset="-128"/>
                <a:cs typeface="Courier New" pitchFamily="49" charset="0"/>
              </a:rPr>
              <a:t>日 月 火 水 木 金 土</a:t>
            </a:r>
          </a:p>
          <a:p>
            <a:r>
              <a:rPr lang="de-DE" altLang="ja-JP" sz="2000" dirty="0">
                <a:latin typeface="ＭＳ ゴシック" pitchFamily="49" charset="-128"/>
                <a:ea typeface="ＭＳ ゴシック" pitchFamily="49" charset="-128"/>
                <a:cs typeface="Courier New" pitchFamily="49" charset="0"/>
              </a:rPr>
              <a:t>---------------------</a:t>
            </a:r>
          </a:p>
          <a:p>
            <a:r>
              <a:rPr lang="de-DE" altLang="ja-JP" sz="2000" dirty="0">
                <a:latin typeface="ＭＳ ゴシック" pitchFamily="49" charset="-128"/>
                <a:ea typeface="ＭＳ ゴシック" pitchFamily="49" charset="-128"/>
                <a:cs typeface="Courier New" pitchFamily="49" charset="0"/>
              </a:rPr>
              <a:t>                 1  2</a:t>
            </a:r>
          </a:p>
          <a:p>
            <a:r>
              <a:rPr lang="de-DE" altLang="ja-JP" sz="2000" dirty="0">
                <a:latin typeface="ＭＳ ゴシック" pitchFamily="49" charset="-128"/>
                <a:ea typeface="ＭＳ ゴシック" pitchFamily="49" charset="-128"/>
                <a:cs typeface="Courier New" pitchFamily="49" charset="0"/>
              </a:rPr>
              <a:t>  3  4  5  6  7  8  9</a:t>
            </a:r>
          </a:p>
          <a:p>
            <a:r>
              <a:rPr lang="de-DE" altLang="ja-JP" sz="2000" dirty="0">
                <a:latin typeface="ＭＳ ゴシック" pitchFamily="49" charset="-128"/>
                <a:ea typeface="ＭＳ ゴシック" pitchFamily="49" charset="-128"/>
                <a:cs typeface="Courier New" pitchFamily="49" charset="0"/>
              </a:rPr>
              <a:t> 10 11 12 13 14 15 16</a:t>
            </a:r>
          </a:p>
          <a:p>
            <a:r>
              <a:rPr lang="de-DE" altLang="ja-JP" sz="2000" dirty="0">
                <a:latin typeface="ＭＳ ゴシック" pitchFamily="49" charset="-128"/>
                <a:ea typeface="ＭＳ ゴシック" pitchFamily="49" charset="-128"/>
                <a:cs typeface="Courier New" pitchFamily="49" charset="0"/>
              </a:rPr>
              <a:t> 17 18 19 20 21 22 23</a:t>
            </a:r>
          </a:p>
          <a:p>
            <a:r>
              <a:rPr lang="de-DE" altLang="ja-JP" sz="2000" dirty="0">
                <a:latin typeface="ＭＳ ゴシック" pitchFamily="49" charset="-128"/>
                <a:ea typeface="ＭＳ ゴシック" pitchFamily="49" charset="-128"/>
                <a:cs typeface="Courier New" pitchFamily="49" charset="0"/>
              </a:rPr>
              <a:t> 24 25 26 27 28 29 30</a:t>
            </a:r>
          </a:p>
          <a:p>
            <a:r>
              <a:rPr lang="de-DE" altLang="ja-JP" sz="2000" dirty="0">
                <a:latin typeface="ＭＳ ゴシック" pitchFamily="49" charset="-128"/>
                <a:ea typeface="ＭＳ ゴシック" pitchFamily="49" charset="-128"/>
                <a:cs typeface="Courier New" pitchFamily="49" charset="0"/>
              </a:rPr>
              <a:t>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smtClean="0"/>
              <a:t>[TA</a:t>
            </a:r>
            <a:r>
              <a:rPr kumimoji="1" lang="ja-JP" altLang="en-US" dirty="0" smtClean="0"/>
              <a:t>の方へ</a:t>
            </a:r>
            <a:r>
              <a:rPr kumimoji="1" lang="en-US" altLang="ja-JP" dirty="0" smtClean="0"/>
              <a:t>]</a:t>
            </a:r>
          </a:p>
          <a:p>
            <a:r>
              <a:rPr lang="ja-JP" altLang="en-US" dirty="0" smtClean="0"/>
              <a:t>インターネット上からのコピーを防ぐため、左記の表示形式以外のものや、次ページの手順に従っていないプログラムは不正解としてください。</a:t>
            </a:r>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smtClean="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smtClean="0"/>
              <a:t>西暦</a:t>
            </a:r>
            <a:r>
              <a:rPr lang="en-US" altLang="ja-JP" sz="2000" dirty="0" smtClean="0"/>
              <a:t>year</a:t>
            </a:r>
            <a:r>
              <a:rPr lang="ja-JP" altLang="en-US" sz="2000" dirty="0" smtClean="0"/>
              <a:t>を引数として受け取り、</a:t>
            </a:r>
            <a:r>
              <a:rPr lang="en-US" altLang="ja-JP" sz="2000" dirty="0" smtClean="0"/>
              <a:t>year</a:t>
            </a:r>
            <a:r>
              <a:rPr lang="ja-JP" altLang="en-US" sz="2000" dirty="0" smtClean="0"/>
              <a:t>年が閏年の場合</a:t>
            </a:r>
            <a:r>
              <a:rPr lang="en-US" altLang="ja-JP" sz="2000" dirty="0" smtClean="0"/>
              <a:t>1, </a:t>
            </a:r>
            <a:r>
              <a:rPr lang="ja-JP" altLang="en-US" sz="2000" dirty="0" smtClean="0"/>
              <a:t>そうでない場合</a:t>
            </a:r>
            <a:r>
              <a:rPr lang="en-US" altLang="ja-JP" sz="2000" dirty="0" smtClean="0"/>
              <a:t>0</a:t>
            </a:r>
            <a:r>
              <a:rPr lang="ja-JP" altLang="en-US" sz="2000" dirty="0" smtClean="0"/>
              <a:t>を返す関数</a:t>
            </a:r>
            <a:r>
              <a:rPr lang="en-US" altLang="ja-JP" sz="2000" dirty="0" err="1" smtClean="0"/>
              <a:t>isLeapYear</a:t>
            </a:r>
            <a:r>
              <a:rPr lang="ja-JP" altLang="en-US" sz="2000" dirty="0" smtClean="0"/>
              <a:t>を作成する</a:t>
            </a:r>
            <a:endParaRPr lang="en-US" altLang="ja-JP" sz="2000" dirty="0" smtClean="0"/>
          </a:p>
          <a:p>
            <a:pPr marL="457200" indent="-457200">
              <a:buAutoNum type="arabicParenBoth"/>
            </a:pPr>
            <a:r>
              <a:rPr lang="ja-JP" altLang="en-US" sz="2000" dirty="0" smtClean="0"/>
              <a:t>西暦</a:t>
            </a:r>
            <a:r>
              <a:rPr lang="en-US" altLang="ja-JP" sz="2000" dirty="0" smtClean="0"/>
              <a:t>year</a:t>
            </a:r>
            <a:r>
              <a:rPr lang="ja-JP" altLang="en-US" sz="2000" dirty="0" smtClean="0">
                <a:sym typeface="Symbol"/>
              </a:rPr>
              <a:t>を引数として受け取り、</a:t>
            </a:r>
            <a:r>
              <a:rPr lang="en-US" altLang="ja-JP" sz="2000" dirty="0" smtClean="0">
                <a:sym typeface="Symbol"/>
              </a:rPr>
              <a:t>year</a:t>
            </a:r>
            <a:r>
              <a:rPr lang="ja-JP" altLang="en-US" sz="2000" dirty="0" smtClean="0">
                <a:sym typeface="Symbol"/>
              </a:rPr>
              <a:t>年</a:t>
            </a:r>
            <a:r>
              <a:rPr lang="ja-JP" altLang="en-US" sz="2000" dirty="0" smtClean="0"/>
              <a:t>の</a:t>
            </a:r>
            <a:r>
              <a:rPr lang="en-US" altLang="ja-JP" sz="2000" dirty="0" smtClean="0"/>
              <a:t>1</a:t>
            </a:r>
            <a:r>
              <a:rPr lang="ja-JP" altLang="en-US" sz="2000" dirty="0" smtClean="0"/>
              <a:t>月</a:t>
            </a:r>
            <a:r>
              <a:rPr lang="en-US" altLang="ja-JP" sz="2000" dirty="0" smtClean="0"/>
              <a:t>1</a:t>
            </a:r>
            <a:r>
              <a:rPr lang="ja-JP" altLang="en-US" sz="2000" dirty="0" smtClean="0"/>
              <a:t>日の曜日を返す関数</a:t>
            </a:r>
            <a:r>
              <a:rPr lang="en-US" altLang="ja-JP" sz="2000" dirty="0" err="1" smtClean="0"/>
              <a:t>firstDayOfTheYear</a:t>
            </a:r>
            <a:r>
              <a:rPr lang="ja-JP" altLang="en-US" sz="2000" dirty="0" smtClean="0"/>
              <a:t>を</a:t>
            </a:r>
            <a:r>
              <a:rPr lang="en-US" altLang="ja-JP" sz="2000" dirty="0" smtClean="0"/>
              <a:t>(1)</a:t>
            </a:r>
            <a:r>
              <a:rPr lang="ja-JP" altLang="en-US" sz="2000" dirty="0" smtClean="0"/>
              <a:t>の関数を用いて作成する（曜日は</a:t>
            </a:r>
            <a:r>
              <a:rPr lang="en-US" altLang="ja-JP" sz="2000" dirty="0" err="1" smtClean="0"/>
              <a:t>int</a:t>
            </a:r>
            <a:r>
              <a:rPr lang="ja-JP" altLang="en-US" sz="2000" dirty="0" smtClean="0"/>
              <a:t>型で表し、日曜日を</a:t>
            </a:r>
            <a:r>
              <a:rPr lang="en-US" altLang="ja-JP" sz="2000" dirty="0" smtClean="0"/>
              <a:t>0, …, </a:t>
            </a:r>
            <a:r>
              <a:rPr lang="ja-JP" altLang="en-US" sz="2000" dirty="0" smtClean="0"/>
              <a:t>土曜日を</a:t>
            </a:r>
            <a:r>
              <a:rPr lang="en-US" altLang="ja-JP" sz="2000" dirty="0" smtClean="0"/>
              <a:t>6</a:t>
            </a:r>
            <a:r>
              <a:rPr lang="ja-JP" altLang="en-US" sz="2000" dirty="0" smtClean="0"/>
              <a:t>とする。）</a:t>
            </a:r>
            <a:endParaRPr lang="en-US" altLang="ja-JP" sz="2000" dirty="0" smtClean="0"/>
          </a:p>
          <a:p>
            <a:pPr marL="457200" indent="-457200">
              <a:buAutoNum type="arabicParenBoth"/>
            </a:pPr>
            <a:r>
              <a:rPr lang="ja-JP" altLang="en-US" sz="2000" dirty="0" smtClean="0"/>
              <a:t>西暦</a:t>
            </a:r>
            <a:r>
              <a:rPr lang="en-US" altLang="ja-JP" sz="2000" dirty="0" smtClean="0"/>
              <a:t>year</a:t>
            </a:r>
            <a:r>
              <a:rPr lang="ja-JP" altLang="en-US" sz="2000" dirty="0" smtClean="0"/>
              <a:t>および月</a:t>
            </a:r>
            <a:r>
              <a:rPr lang="en-US" altLang="ja-JP" sz="2000" dirty="0" smtClean="0"/>
              <a:t>month</a:t>
            </a:r>
            <a:r>
              <a:rPr lang="ja-JP" altLang="en-US" sz="2000" dirty="0" smtClean="0"/>
              <a:t>を引数として受け取り、</a:t>
            </a:r>
            <a:r>
              <a:rPr lang="en-US" altLang="ja-JP" sz="2000" dirty="0" smtClean="0"/>
              <a:t>year</a:t>
            </a:r>
            <a:r>
              <a:rPr lang="ja-JP" altLang="en-US" sz="2000" dirty="0" smtClean="0"/>
              <a:t>年</a:t>
            </a:r>
            <a:r>
              <a:rPr lang="en-US" altLang="ja-JP" sz="2000" dirty="0" smtClean="0"/>
              <a:t>month</a:t>
            </a:r>
            <a:r>
              <a:rPr lang="ja-JP" altLang="en-US" sz="2000" dirty="0" smtClean="0"/>
              <a:t>月</a:t>
            </a:r>
            <a:r>
              <a:rPr lang="en-US" altLang="ja-JP" sz="2000" dirty="0" smtClean="0"/>
              <a:t>1</a:t>
            </a:r>
            <a:r>
              <a:rPr lang="ja-JP" altLang="en-US" sz="2000" dirty="0" smtClean="0"/>
              <a:t>日の曜日を返す関数</a:t>
            </a:r>
            <a:r>
              <a:rPr lang="en-US" altLang="ja-JP" sz="2000" dirty="0" err="1" smtClean="0"/>
              <a:t>firstDay</a:t>
            </a:r>
            <a:r>
              <a:rPr lang="ja-JP" altLang="en-US" sz="2000" dirty="0" smtClean="0"/>
              <a:t>を</a:t>
            </a:r>
            <a:r>
              <a:rPr lang="en-US" altLang="ja-JP" sz="2000" dirty="0" smtClean="0"/>
              <a:t>(1), (2)</a:t>
            </a:r>
            <a:r>
              <a:rPr lang="ja-JP" altLang="en-US" sz="2000" dirty="0" smtClean="0"/>
              <a:t>の関数を用いて作成する</a:t>
            </a:r>
            <a:endParaRPr lang="en-US" altLang="ja-JP" sz="2000" dirty="0" smtClean="0"/>
          </a:p>
          <a:p>
            <a:pPr marL="457200" indent="-457200">
              <a:buAutoNum type="arabicParenBoth"/>
            </a:pPr>
            <a:r>
              <a:rPr lang="ja-JP" altLang="en-US" sz="2000" dirty="0" smtClean="0"/>
              <a:t>西暦</a:t>
            </a:r>
            <a:r>
              <a:rPr lang="en-US" altLang="ja-JP" sz="2000" dirty="0" smtClean="0"/>
              <a:t>year</a:t>
            </a:r>
            <a:r>
              <a:rPr lang="ja-JP" altLang="en-US" sz="2000" dirty="0" smtClean="0"/>
              <a:t>および月</a:t>
            </a:r>
            <a:r>
              <a:rPr lang="en-US" altLang="ja-JP" sz="2000" dirty="0" smtClean="0"/>
              <a:t>month</a:t>
            </a:r>
            <a:r>
              <a:rPr lang="ja-JP" altLang="en-US" sz="2000" dirty="0" smtClean="0"/>
              <a:t>を引数として受け取り、</a:t>
            </a:r>
            <a:r>
              <a:rPr lang="en-US" altLang="ja-JP" sz="2000" dirty="0" smtClean="0"/>
              <a:t>year</a:t>
            </a:r>
            <a:r>
              <a:rPr lang="ja-JP" altLang="en-US" sz="2000" dirty="0" smtClean="0"/>
              <a:t>年</a:t>
            </a:r>
            <a:r>
              <a:rPr lang="en-US" altLang="ja-JP" sz="2000" dirty="0" smtClean="0"/>
              <a:t>month</a:t>
            </a:r>
            <a:r>
              <a:rPr lang="ja-JP" altLang="en-US" sz="2000" dirty="0" smtClean="0"/>
              <a:t>月が何日あるかを返す関数</a:t>
            </a:r>
            <a:r>
              <a:rPr lang="en-US" altLang="ja-JP" sz="2000" dirty="0" err="1" smtClean="0"/>
              <a:t>numOfDays</a:t>
            </a:r>
            <a:r>
              <a:rPr lang="ja-JP" altLang="en-US" sz="2000" dirty="0" smtClean="0"/>
              <a:t>を</a:t>
            </a:r>
            <a:r>
              <a:rPr lang="en-US" altLang="ja-JP" sz="2000" dirty="0" smtClean="0"/>
              <a:t>(1)</a:t>
            </a:r>
            <a:r>
              <a:rPr lang="ja-JP" altLang="en-US" sz="2000" dirty="0" smtClean="0"/>
              <a:t>の関数を用いて作成する</a:t>
            </a:r>
            <a:endParaRPr lang="en-US" altLang="ja-JP" sz="2000" dirty="0" smtClean="0"/>
          </a:p>
          <a:p>
            <a:pPr marL="457200" indent="-457200">
              <a:buAutoNum type="arabicParenBoth"/>
            </a:pPr>
            <a:r>
              <a:rPr lang="ja-JP" altLang="en-US" sz="2000" dirty="0" smtClean="0"/>
              <a:t>西暦</a:t>
            </a:r>
            <a:r>
              <a:rPr lang="en-US" altLang="ja-JP" sz="2000" dirty="0" smtClean="0"/>
              <a:t>year</a:t>
            </a:r>
            <a:r>
              <a:rPr lang="ja-JP" altLang="en-US" sz="2000" dirty="0" smtClean="0"/>
              <a:t>および月</a:t>
            </a:r>
            <a:r>
              <a:rPr lang="en-US" altLang="ja-JP" sz="2000" dirty="0" smtClean="0"/>
              <a:t>month</a:t>
            </a:r>
            <a:r>
              <a:rPr lang="ja-JP" altLang="en-US" sz="2000" dirty="0" smtClean="0"/>
              <a:t>を引数として受け取り、</a:t>
            </a:r>
            <a:r>
              <a:rPr lang="en-US" altLang="ja-JP" sz="2000" dirty="0" smtClean="0"/>
              <a:t>year</a:t>
            </a:r>
            <a:r>
              <a:rPr lang="ja-JP" altLang="en-US" sz="2000" dirty="0" smtClean="0"/>
              <a:t>年</a:t>
            </a:r>
            <a:r>
              <a:rPr lang="en-US" altLang="ja-JP" sz="2000" dirty="0" smtClean="0"/>
              <a:t>month</a:t>
            </a:r>
            <a:r>
              <a:rPr lang="ja-JP" altLang="en-US" sz="2000" dirty="0" smtClean="0"/>
              <a:t>月のカレンダーを表示する関数</a:t>
            </a:r>
            <a:r>
              <a:rPr lang="en-US" altLang="ja-JP" sz="2000" dirty="0" err="1" smtClean="0"/>
              <a:t>printCal</a:t>
            </a:r>
            <a:r>
              <a:rPr lang="ja-JP" altLang="en-US" sz="2000" dirty="0" smtClean="0"/>
              <a:t>を</a:t>
            </a:r>
            <a:r>
              <a:rPr lang="en-US" altLang="ja-JP" sz="2000" dirty="0" smtClean="0"/>
              <a:t>(3),(4)</a:t>
            </a:r>
            <a:r>
              <a:rPr lang="ja-JP" altLang="en-US" sz="2000" dirty="0" smtClean="0"/>
              <a:t>の関数を用いて作成する</a:t>
            </a:r>
            <a:endParaRPr lang="en-US" altLang="ja-JP" sz="2000" dirty="0" smtClean="0"/>
          </a:p>
          <a:p>
            <a:pPr marL="457200" indent="-457200">
              <a:buAutoNum type="arabicParenBoth"/>
            </a:pPr>
            <a:r>
              <a:rPr lang="en-US" altLang="ja-JP" sz="2000" dirty="0" smtClean="0"/>
              <a:t>main</a:t>
            </a:r>
            <a:r>
              <a:rPr lang="ja-JP" altLang="en-US" sz="2000" dirty="0" smtClean="0"/>
              <a:t>関数内で、キーボードから</a:t>
            </a:r>
            <a:r>
              <a:rPr lang="en-US" altLang="ja-JP" sz="2000" dirty="0" smtClean="0"/>
              <a:t>year, month</a:t>
            </a:r>
            <a:r>
              <a:rPr lang="ja-JP" altLang="en-US" sz="2000" dirty="0" smtClean="0"/>
              <a:t>を受け取り、</a:t>
            </a:r>
            <a:r>
              <a:rPr lang="en-US" altLang="ja-JP" sz="2000" dirty="0" smtClean="0"/>
              <a:t>(5)</a:t>
            </a:r>
            <a:r>
              <a:rPr lang="ja-JP" altLang="en-US" sz="2000" dirty="0" smtClean="0"/>
              <a:t>の関数を呼び出す</a:t>
            </a:r>
            <a:endParaRPr lang="en-US" altLang="ja-JP" sz="2000" dirty="0" smtClean="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smtClean="0"/>
              <a:t>[</a:t>
            </a:r>
            <a:r>
              <a:rPr lang="ja-JP" altLang="en-US" sz="2000" dirty="0" smtClean="0"/>
              <a:t>ヒント</a:t>
            </a:r>
            <a:r>
              <a:rPr lang="en-US" altLang="ja-JP" sz="2000" dirty="0" smtClean="0"/>
              <a:t>] </a:t>
            </a:r>
            <a:r>
              <a:rPr lang="ja-JP" altLang="en-US" sz="2000" dirty="0" smtClean="0"/>
              <a:t>（このヒントには必ずしも従う必要はありません。）</a:t>
            </a:r>
            <a:endParaRPr lang="en-US" altLang="ja-JP" sz="2000" dirty="0" smtClean="0"/>
          </a:p>
          <a:p>
            <a:r>
              <a:rPr kumimoji="1" lang="en-US" altLang="ja-JP" sz="2000" dirty="0" smtClean="0"/>
              <a:t> (2)</a:t>
            </a:r>
            <a:r>
              <a:rPr kumimoji="1" lang="ja-JP" altLang="en-US" sz="2000" dirty="0" smtClean="0"/>
              <a:t>は、例えば、</a:t>
            </a:r>
            <a:r>
              <a:rPr lang="en-US" altLang="ja-JP" sz="2000" dirty="0" smtClean="0"/>
              <a:t>1583</a:t>
            </a:r>
            <a:r>
              <a:rPr lang="ja-JP" altLang="en-US" sz="2000" dirty="0" smtClean="0"/>
              <a:t>年から</a:t>
            </a:r>
            <a:r>
              <a:rPr lang="en-US" altLang="ja-JP" sz="2000" dirty="0" smtClean="0"/>
              <a:t>(year-1)</a:t>
            </a:r>
            <a:r>
              <a:rPr lang="ja-JP" altLang="en-US" sz="2000" dirty="0" smtClean="0"/>
              <a:t>年までの各年の日数を</a:t>
            </a:r>
            <a:r>
              <a:rPr lang="en-US" altLang="ja-JP" sz="2000" dirty="0" smtClean="0"/>
              <a:t>1583</a:t>
            </a:r>
            <a:r>
              <a:rPr lang="ja-JP" altLang="en-US" sz="2000" dirty="0" smtClean="0"/>
              <a:t>年</a:t>
            </a:r>
            <a:r>
              <a:rPr lang="en-US" altLang="ja-JP" sz="2000" dirty="0" smtClean="0"/>
              <a:t>1</a:t>
            </a:r>
            <a:r>
              <a:rPr lang="ja-JP" altLang="en-US" sz="2000" dirty="0" smtClean="0"/>
              <a:t>月</a:t>
            </a:r>
            <a:r>
              <a:rPr lang="en-US" altLang="ja-JP" sz="2000" dirty="0" smtClean="0"/>
              <a:t>1</a:t>
            </a:r>
            <a:r>
              <a:rPr lang="ja-JP" altLang="en-US" sz="2000" dirty="0" smtClean="0"/>
              <a:t>日の曜日（つまり</a:t>
            </a:r>
            <a:r>
              <a:rPr lang="en-US" altLang="ja-JP" sz="2000" dirty="0" smtClean="0"/>
              <a:t>6</a:t>
            </a:r>
            <a:r>
              <a:rPr lang="ja-JP" altLang="en-US" sz="2000" dirty="0" smtClean="0"/>
              <a:t>）に加え、</a:t>
            </a:r>
            <a:r>
              <a:rPr lang="en-US" altLang="ja-JP" sz="2000" dirty="0" smtClean="0"/>
              <a:t>7</a:t>
            </a:r>
            <a:r>
              <a:rPr lang="ja-JP" altLang="en-US" sz="2000" dirty="0" smtClean="0"/>
              <a:t>で割った余りを計算すればよい</a:t>
            </a:r>
            <a:r>
              <a:rPr lang="en-US" altLang="ja-JP" sz="2000" dirty="0" smtClean="0"/>
              <a:t>(year</a:t>
            </a:r>
            <a:r>
              <a:rPr lang="ja-JP" altLang="en-US" sz="2000" dirty="0" smtClean="0"/>
              <a:t>が</a:t>
            </a:r>
            <a:r>
              <a:rPr lang="en-US" altLang="ja-JP" sz="2000" dirty="0" smtClean="0"/>
              <a:t>1584</a:t>
            </a:r>
            <a:r>
              <a:rPr lang="ja-JP" altLang="en-US" sz="2000" dirty="0" smtClean="0"/>
              <a:t>以上の場合）。</a:t>
            </a:r>
            <a:endParaRPr lang="en-US" altLang="ja-JP" sz="2000" dirty="0" smtClean="0"/>
          </a:p>
          <a:p>
            <a:r>
              <a:rPr lang="en-US" altLang="ja-JP" sz="2000" dirty="0" smtClean="0"/>
              <a:t> (3)</a:t>
            </a:r>
            <a:r>
              <a:rPr lang="ja-JP" altLang="en-US" sz="2000" dirty="0" smtClean="0"/>
              <a:t>は、例えば、</a:t>
            </a:r>
            <a:r>
              <a:rPr lang="en-US" altLang="ja-JP" sz="2000" dirty="0" smtClean="0"/>
              <a:t>1</a:t>
            </a:r>
            <a:r>
              <a:rPr lang="ja-JP" altLang="en-US" sz="2000" dirty="0" smtClean="0"/>
              <a:t>月から</a:t>
            </a:r>
            <a:r>
              <a:rPr lang="en-US" altLang="ja-JP" sz="2000" dirty="0" smtClean="0"/>
              <a:t>(month-1)</a:t>
            </a:r>
            <a:r>
              <a:rPr lang="ja-JP" altLang="en-US" sz="2000" dirty="0" smtClean="0"/>
              <a:t>月までの各月の日数を</a:t>
            </a:r>
            <a:r>
              <a:rPr lang="en-US" altLang="ja-JP" sz="2000" dirty="0" smtClean="0"/>
              <a:t>1</a:t>
            </a:r>
            <a:r>
              <a:rPr lang="ja-JP" altLang="en-US" sz="2000" dirty="0" smtClean="0"/>
              <a:t>月</a:t>
            </a:r>
            <a:r>
              <a:rPr lang="en-US" altLang="ja-JP" sz="2000" dirty="0" smtClean="0"/>
              <a:t>1</a:t>
            </a:r>
            <a:r>
              <a:rPr lang="ja-JP" altLang="en-US" sz="2000" dirty="0" smtClean="0"/>
              <a:t>日の曜日に加え、</a:t>
            </a:r>
            <a:r>
              <a:rPr lang="en-US" altLang="ja-JP" sz="2000" dirty="0" smtClean="0"/>
              <a:t>7</a:t>
            </a:r>
            <a:r>
              <a:rPr lang="ja-JP" altLang="en-US" sz="2000" dirty="0" smtClean="0"/>
              <a:t>で割った余りを計算すればよい</a:t>
            </a:r>
            <a:r>
              <a:rPr lang="en-US" altLang="ja-JP" sz="2000" dirty="0" smtClean="0"/>
              <a:t>(month</a:t>
            </a:r>
            <a:r>
              <a:rPr lang="ja-JP" altLang="en-US" sz="2000" dirty="0" smtClean="0"/>
              <a:t>が</a:t>
            </a:r>
            <a:r>
              <a:rPr lang="en-US" altLang="ja-JP" sz="2000" dirty="0" smtClean="0"/>
              <a:t>2</a:t>
            </a:r>
            <a:r>
              <a:rPr lang="ja-JP" altLang="en-US" sz="2000" dirty="0" smtClean="0"/>
              <a:t>以上の場合</a:t>
            </a:r>
            <a:r>
              <a:rPr lang="en-US" altLang="ja-JP" sz="2000" dirty="0" smtClean="0"/>
              <a:t>)</a:t>
            </a:r>
            <a:r>
              <a:rPr lang="ja-JP" altLang="en-US" sz="2000" dirty="0" err="1" smtClean="0"/>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smtClean="0"/>
              <a:t>総合演習基本課題２</a:t>
            </a:r>
            <a:endParaRPr lang="ja-JP" altLang="en-US" sz="4000" dirty="0"/>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r>
              <a:rPr lang="ja-JP" sz="2000" b="0" dirty="0" smtClean="0">
                <a:latin typeface="ＭＳ Ｐゴシック" charset="-128"/>
              </a:rPr>
              <a:t>*</a:t>
            </a:r>
            <a:endParaRPr lang="ja-JP" sz="2000" b="0" dirty="0">
              <a:latin typeface="ＭＳ Ｐゴシック" charset="-128"/>
            </a:endParaRPr>
          </a:p>
          <a:p>
            <a:pPr>
              <a:lnSpc>
                <a:spcPct val="70000"/>
              </a:lnSpc>
              <a:spcBef>
                <a:spcPct val="50000"/>
              </a:spcBef>
            </a:pPr>
            <a:r>
              <a:rPr lang="ja-JP" sz="2000" b="0" dirty="0">
                <a:latin typeface="ＭＳ Ｐゴシック" charset="-128"/>
              </a:rPr>
              <a:t>・・</a:t>
            </a:r>
            <a:r>
              <a:rPr lang="ja-JP" sz="2000" b="0" dirty="0" smtClean="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smtClean="0">
                <a:latin typeface="ＭＳ Ｐゴシック" charset="-128"/>
                <a:ea typeface="ＭＳ Ｐゴシック" charset="-128"/>
              </a:rPr>
              <a:t>分散 = (データを２乗した値の総和 - (データの総和の２乗 /データ数)) / データ数</a:t>
            </a:r>
            <a:endParaRPr lang="en-US" altLang="ja-JP" sz="2000" dirty="0" smtClean="0">
              <a:latin typeface="ＭＳ Ｐゴシック" charset="-128"/>
              <a:ea typeface="ＭＳ Ｐゴシック" charset="-128"/>
            </a:endParaRPr>
          </a:p>
          <a:p>
            <a:pPr marL="419100" indent="-419100">
              <a:lnSpc>
                <a:spcPct val="80000"/>
              </a:lnSpc>
              <a:buFont typeface="Arial" charset="0"/>
              <a:buNone/>
            </a:pPr>
            <a:r>
              <a:rPr lang="ja-JP" altLang="ja-JP" sz="2000" dirty="0" smtClean="0">
                <a:latin typeface="ＭＳ Ｐゴシック" charset="-128"/>
                <a:ea typeface="ＭＳ Ｐゴシック" charset="-128"/>
              </a:rPr>
              <a:t>標準偏差：分散の</a:t>
            </a:r>
            <a:r>
              <a:rPr lang="ja-JP" altLang="en-US" sz="2000" dirty="0" smtClean="0">
                <a:latin typeface="ＭＳ Ｐゴシック" charset="-128"/>
                <a:ea typeface="ＭＳ Ｐゴシック" charset="-128"/>
              </a:rPr>
              <a:t>正の</a:t>
            </a:r>
            <a:r>
              <a:rPr lang="ja-JP" altLang="ja-JP" sz="2000" dirty="0" smtClean="0">
                <a:latin typeface="ＭＳ Ｐゴシック" charset="-128"/>
                <a:ea typeface="ＭＳ Ｐゴシック" charset="-128"/>
              </a:rPr>
              <a:t>平方根</a:t>
            </a:r>
            <a:endParaRPr lang="en-US" altLang="ja-JP" sz="2000" dirty="0" smtClean="0">
              <a:latin typeface="ＭＳ Ｐゴシック" charset="-128"/>
              <a:ea typeface="ＭＳ Ｐゴシック" charset="-128"/>
            </a:endParaRPr>
          </a:p>
          <a:p>
            <a:pPr marL="419100" indent="-419100">
              <a:lnSpc>
                <a:spcPct val="80000"/>
              </a:lnSpc>
              <a:buFont typeface="Arial" charset="0"/>
              <a:buNone/>
            </a:pPr>
            <a:r>
              <a:rPr lang="ja-JP" altLang="ja-JP" sz="2000" dirty="0" smtClean="0">
                <a:latin typeface="ＭＳ Ｐゴシック" charset="-128"/>
                <a:ea typeface="ＭＳ Ｐゴシック" charset="-128"/>
              </a:rPr>
              <a:t>偏差 = </a:t>
            </a:r>
            <a:r>
              <a:rPr lang="ja-JP" altLang="en-US" sz="2000" dirty="0" smtClean="0">
                <a:latin typeface="ＭＳ Ｐゴシック" charset="-128"/>
                <a:ea typeface="ＭＳ Ｐゴシック" charset="-128"/>
              </a:rPr>
              <a:t>個々</a:t>
            </a:r>
            <a:r>
              <a:rPr lang="ja-JP" altLang="ja-JP" sz="2000" dirty="0" smtClean="0">
                <a:latin typeface="ＭＳ Ｐゴシック" charset="-128"/>
                <a:ea typeface="ＭＳ Ｐゴシック" charset="-128"/>
              </a:rPr>
              <a:t>の値 - 平均値</a:t>
            </a:r>
            <a:endParaRPr lang="en-US" altLang="ja-JP" sz="2000" dirty="0" smtClean="0">
              <a:latin typeface="ＭＳ Ｐゴシック" charset="-128"/>
              <a:ea typeface="ＭＳ Ｐゴシック" charset="-128"/>
            </a:endParaRPr>
          </a:p>
          <a:p>
            <a:pPr marL="419100" indent="-419100">
              <a:lnSpc>
                <a:spcPct val="80000"/>
              </a:lnSpc>
              <a:buFont typeface="Arial" charset="0"/>
              <a:buNone/>
            </a:pPr>
            <a:r>
              <a:rPr lang="ja-JP" altLang="ja-JP" sz="2000" dirty="0" smtClean="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smtClean="0"/>
              <a:t>100</a:t>
            </a:r>
            <a:r>
              <a:rPr lang="ja-JP" altLang="en-US" sz="2400" dirty="0" smtClean="0"/>
              <a:t>名分の学生の学籍番号と点数（</a:t>
            </a:r>
            <a:r>
              <a:rPr lang="en-US" altLang="ja-JP" sz="2400" dirty="0" smtClean="0"/>
              <a:t>100</a:t>
            </a:r>
            <a:r>
              <a:rPr lang="ja-JP" altLang="en-US" sz="2400" dirty="0" smtClean="0"/>
              <a:t>点満点）が格納されているデータファイル（</a:t>
            </a:r>
            <a:r>
              <a:rPr lang="en-US" altLang="ja-JP" sz="2400" dirty="0" smtClean="0"/>
              <a:t>score.txt</a:t>
            </a:r>
            <a:r>
              <a:rPr lang="ja-JP" altLang="en-US" sz="2400" dirty="0" err="1" smtClean="0"/>
              <a:t>、</a:t>
            </a:r>
            <a:r>
              <a:rPr lang="ja-JP" altLang="en-US" sz="2400" dirty="0" smtClean="0"/>
              <a:t>講義用</a:t>
            </a:r>
            <a:r>
              <a:rPr lang="en-US" altLang="ja-JP" sz="2400" dirty="0" smtClean="0"/>
              <a:t>web page</a:t>
            </a:r>
            <a:r>
              <a:rPr lang="ja-JP" altLang="en-US" sz="2400" dirty="0" err="1" smtClean="0"/>
              <a:t>に置</a:t>
            </a:r>
            <a:r>
              <a:rPr lang="ja-JP" altLang="en-US" sz="2400" dirty="0" smtClean="0"/>
              <a:t>いてあるのでダウンロードしてください）を読み込み、これらのデータに対して以下の</a:t>
            </a:r>
            <a:r>
              <a:rPr lang="en-US" altLang="ja-JP" sz="2400" dirty="0" smtClean="0"/>
              <a:t>(1)</a:t>
            </a:r>
            <a:r>
              <a:rPr lang="ja-JP" altLang="en-US" sz="2400" dirty="0" err="1" smtClean="0"/>
              <a:t>、</a:t>
            </a:r>
            <a:r>
              <a:rPr lang="en-US" altLang="ja-JP" sz="2400" dirty="0" smtClean="0"/>
              <a:t>(2)</a:t>
            </a:r>
            <a:r>
              <a:rPr lang="ja-JP" altLang="en-US" sz="2400" dirty="0" smtClean="0"/>
              <a:t>を行うプログラムを作成せよ。</a:t>
            </a:r>
          </a:p>
          <a:p>
            <a:r>
              <a:rPr lang="en-US" altLang="ja-JP" sz="2400" dirty="0" smtClean="0"/>
              <a:t>(1)</a:t>
            </a:r>
            <a:r>
              <a:rPr lang="ja-JP" altLang="en-US" sz="2400" dirty="0" smtClean="0"/>
              <a:t>右の図のように</a:t>
            </a:r>
            <a:r>
              <a:rPr lang="en-US" altLang="ja-JP" sz="2400" dirty="0" smtClean="0"/>
              <a:t>10</a:t>
            </a:r>
            <a:r>
              <a:rPr lang="ja-JP" altLang="en-US" sz="2400" dirty="0" smtClean="0"/>
              <a:t>点刻みで分布グラフを</a:t>
            </a:r>
            <a:r>
              <a:rPr lang="en-US" altLang="ja-JP" sz="2400" dirty="0" smtClean="0"/>
              <a:t>*</a:t>
            </a:r>
            <a:r>
              <a:rPr lang="ja-JP" altLang="en-US" sz="2400" dirty="0" smtClean="0"/>
              <a:t>を用いて画面に表示し、その後、平均点、最高点、最低点、標準偏差 を画面に表示する。</a:t>
            </a:r>
          </a:p>
          <a:p>
            <a:r>
              <a:rPr lang="en-US" altLang="ja-JP" sz="2400" dirty="0" smtClean="0"/>
              <a:t>(2)</a:t>
            </a:r>
            <a:r>
              <a:rPr lang="ja-JP" altLang="en-US" sz="2400" dirty="0" smtClean="0"/>
              <a:t>全員分の偏差値をファイル（ファイル名はキーボードから入力）に出力する。その際、学籍番号と点数も一緒に以下の順で書きだす。</a:t>
            </a:r>
          </a:p>
          <a:p>
            <a:r>
              <a:rPr lang="ja-JP" altLang="en-US" sz="2400" dirty="0" smtClean="0"/>
              <a:t>　　学籍番号　点数　偏差値</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総合演習</a:t>
            </a:r>
            <a:r>
              <a:rPr kumimoji="1" lang="ja-JP" altLang="en-US" dirty="0" smtClean="0"/>
              <a:t>基本課題</a:t>
            </a:r>
            <a:r>
              <a:rPr lang="ja-JP" altLang="en-US" dirty="0" smtClean="0"/>
              <a:t>２ 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smtClean="0"/>
              <a:t>$ ./</a:t>
            </a:r>
            <a:r>
              <a:rPr lang="en-US" altLang="ja-JP" sz="2000" dirty="0" err="1" smtClean="0"/>
              <a:t>a.out</a:t>
            </a:r>
            <a:endParaRPr lang="en-US" altLang="ja-JP" sz="2000" dirty="0" smtClean="0"/>
          </a:p>
          <a:p>
            <a:r>
              <a:rPr lang="en-US" altLang="ja-JP" sz="2000" dirty="0" smtClean="0"/>
              <a:t> 0-10: ***********</a:t>
            </a:r>
          </a:p>
          <a:p>
            <a:r>
              <a:rPr lang="en-US" altLang="ja-JP" sz="2000" dirty="0" smtClean="0"/>
              <a:t>11-20: ************</a:t>
            </a:r>
          </a:p>
          <a:p>
            <a:r>
              <a:rPr lang="en-US" altLang="ja-JP" sz="2000" dirty="0" smtClean="0"/>
              <a:t>21-30: **********</a:t>
            </a:r>
          </a:p>
          <a:p>
            <a:r>
              <a:rPr lang="en-US" altLang="ja-JP" sz="2000" dirty="0" smtClean="0"/>
              <a:t>31-40: *******</a:t>
            </a:r>
          </a:p>
          <a:p>
            <a:r>
              <a:rPr lang="en-US" altLang="ja-JP" sz="2000" dirty="0" smtClean="0"/>
              <a:t>41-50: *********</a:t>
            </a:r>
          </a:p>
          <a:p>
            <a:r>
              <a:rPr lang="en-US" altLang="ja-JP" sz="2000" dirty="0" smtClean="0"/>
              <a:t>51-60: **********</a:t>
            </a:r>
          </a:p>
          <a:p>
            <a:r>
              <a:rPr lang="en-US" altLang="ja-JP" sz="2000" dirty="0" smtClean="0"/>
              <a:t>61-70: *************</a:t>
            </a:r>
          </a:p>
          <a:p>
            <a:r>
              <a:rPr lang="en-US" altLang="ja-JP" sz="2000" dirty="0" smtClean="0"/>
              <a:t>71-80: *********</a:t>
            </a:r>
          </a:p>
          <a:p>
            <a:r>
              <a:rPr lang="en-US" altLang="ja-JP" sz="2000" dirty="0" smtClean="0"/>
              <a:t>81-90: *********</a:t>
            </a:r>
          </a:p>
          <a:p>
            <a:r>
              <a:rPr lang="en-US" altLang="ja-JP" sz="2000" dirty="0" smtClean="0"/>
              <a:t>91-100: **********</a:t>
            </a:r>
          </a:p>
          <a:p>
            <a:r>
              <a:rPr lang="ja-JP" altLang="en-US" sz="2000" dirty="0" smtClean="0"/>
              <a:t>平均点</a:t>
            </a:r>
            <a:r>
              <a:rPr lang="en-US" altLang="ja-JP" sz="2000" dirty="0" smtClean="0"/>
              <a:t>: 49.770000</a:t>
            </a:r>
          </a:p>
          <a:p>
            <a:r>
              <a:rPr lang="ja-JP" altLang="en-US" sz="2000" dirty="0" smtClean="0"/>
              <a:t>最高点</a:t>
            </a:r>
            <a:r>
              <a:rPr lang="en-US" altLang="ja-JP" sz="2000" dirty="0" smtClean="0"/>
              <a:t>: 100</a:t>
            </a:r>
          </a:p>
          <a:p>
            <a:r>
              <a:rPr lang="ja-JP" altLang="en-US" sz="2000" dirty="0" smtClean="0"/>
              <a:t>最低点</a:t>
            </a:r>
            <a:r>
              <a:rPr lang="en-US" altLang="ja-JP" sz="2000" dirty="0" smtClean="0"/>
              <a:t>: 0</a:t>
            </a:r>
          </a:p>
          <a:p>
            <a:r>
              <a:rPr lang="ja-JP" altLang="en-US" sz="2000" dirty="0" smtClean="0"/>
              <a:t>標準偏差</a:t>
            </a:r>
            <a:r>
              <a:rPr lang="en-US" altLang="ja-JP" sz="2000" dirty="0" smtClean="0"/>
              <a:t>: 28.758948</a:t>
            </a:r>
          </a:p>
          <a:p>
            <a:r>
              <a:rPr lang="ja-JP" altLang="en-US" sz="2000" dirty="0" smtClean="0"/>
              <a:t>偏差値を書き出すファイル名を入力</a:t>
            </a:r>
            <a:r>
              <a:rPr lang="en-US" altLang="ja-JP" sz="2000" dirty="0" smtClean="0"/>
              <a:t>: </a:t>
            </a:r>
            <a:r>
              <a:rPr lang="en-US" altLang="ja-JP" sz="2000" dirty="0" smtClean="0">
                <a:solidFill>
                  <a:srgbClr val="FF0000"/>
                </a:solidFill>
              </a:rPr>
              <a:t>hensachi.txt</a:t>
            </a:r>
          </a:p>
          <a:p>
            <a:r>
              <a:rPr lang="en-US" altLang="ja-JP" sz="2000" dirty="0" smtClean="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smtClean="0"/>
              <a:t>he</a:t>
            </a:r>
            <a:r>
              <a:rPr kumimoji="1" lang="en-US" altLang="ja-JP" sz="2000" dirty="0" smtClean="0"/>
              <a:t>nsachi.txt</a:t>
            </a:r>
            <a:r>
              <a:rPr kumimoji="1" lang="ja-JP" altLang="en-US" sz="2000" dirty="0" smtClean="0"/>
              <a:t>も</a:t>
            </a:r>
            <a:r>
              <a:rPr lang="en-US" altLang="ja-JP" sz="2000" dirty="0" smtClean="0"/>
              <a:t>web page</a:t>
            </a:r>
            <a:r>
              <a:rPr lang="ja-JP" altLang="en-US" sz="2000" dirty="0" smtClean="0"/>
              <a:t>上に置きました。結果があっているかどうかの確認に使ってください。</a:t>
            </a:r>
            <a:endParaRPr kumimoji="1" lang="en-US" altLang="ja-JP"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smtClean="0"/>
              <a:t>総合演習基本課題３</a:t>
            </a:r>
            <a:endParaRPr lang="ja-JP" altLang="en-US" dirty="0"/>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smtClean="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smtClean="0"/>
              <a:t>y</a:t>
            </a:r>
            <a:endParaRPr kumimoji="1" lang="ja-JP" altLang="en-US" sz="2400" dirty="0"/>
          </a:p>
        </p:txBody>
      </p:sp>
      <p:sp>
        <p:nvSpPr>
          <p:cNvPr id="24" name="正方形/長方形 23"/>
          <p:cNvSpPr/>
          <p:nvPr/>
        </p:nvSpPr>
        <p:spPr>
          <a:xfrm>
            <a:off x="827584" y="1124744"/>
            <a:ext cx="7488832" cy="1938992"/>
          </a:xfrm>
          <a:prstGeom prst="rect">
            <a:avLst/>
          </a:prstGeom>
        </p:spPr>
        <p:txBody>
          <a:bodyPr wrap="square">
            <a:spAutoFit/>
          </a:bodyPr>
          <a:lstStyle/>
          <a:p>
            <a:r>
              <a:rPr lang="ja-JP" altLang="ja-JP" sz="2400" dirty="0" smtClean="0">
                <a:latin typeface="Osaka" pitchFamily="32" charset="-128"/>
                <a:ea typeface="Osaka" pitchFamily="32" charset="-128"/>
              </a:rPr>
              <a:t>二次関数　f(x) = </a:t>
            </a:r>
            <a:r>
              <a:rPr lang="en-US" altLang="ja-JP" sz="2400" dirty="0" smtClean="0">
                <a:latin typeface="Osaka" pitchFamily="32" charset="-128"/>
                <a:ea typeface="Osaka" pitchFamily="32" charset="-128"/>
              </a:rPr>
              <a:t>x</a:t>
            </a:r>
            <a:r>
              <a:rPr lang="en-US" altLang="ja-JP" sz="2400" baseline="30000" dirty="0" smtClean="0">
                <a:latin typeface="Osaka" pitchFamily="32" charset="-128"/>
                <a:ea typeface="Osaka" pitchFamily="32" charset="-128"/>
              </a:rPr>
              <a:t>2</a:t>
            </a:r>
            <a:r>
              <a:rPr lang="en-US" altLang="ja-JP" sz="2400" dirty="0" smtClean="0">
                <a:latin typeface="Osaka" pitchFamily="32" charset="-128"/>
                <a:ea typeface="Osaka" pitchFamily="32" charset="-128"/>
              </a:rPr>
              <a:t> </a:t>
            </a:r>
            <a:r>
              <a:rPr lang="ja-JP" altLang="ja-JP" sz="2400" dirty="0" smtClean="0">
                <a:latin typeface="Osaka" pitchFamily="32" charset="-128"/>
                <a:ea typeface="Osaka" pitchFamily="32" charset="-128"/>
              </a:rPr>
              <a:t>について、</a:t>
            </a:r>
            <a:r>
              <a:rPr lang="en-US" altLang="ja-JP" sz="2400" dirty="0" smtClean="0">
                <a:latin typeface="Osaka" pitchFamily="32" charset="-128"/>
                <a:ea typeface="Osaka" pitchFamily="32" charset="-128"/>
              </a:rPr>
              <a:t>x=0</a:t>
            </a:r>
            <a:r>
              <a:rPr lang="ja-JP" altLang="en-US" sz="2400" dirty="0" smtClean="0">
                <a:latin typeface="Osaka" pitchFamily="32" charset="-128"/>
                <a:ea typeface="Osaka" pitchFamily="32" charset="-128"/>
              </a:rPr>
              <a:t>から</a:t>
            </a:r>
            <a:r>
              <a:rPr lang="en-US" altLang="ja-JP" sz="2400" dirty="0" smtClean="0">
                <a:latin typeface="Osaka" pitchFamily="32" charset="-128"/>
                <a:ea typeface="Osaka" pitchFamily="32" charset="-128"/>
              </a:rPr>
              <a:t>3</a:t>
            </a:r>
            <a:r>
              <a:rPr lang="ja-JP" altLang="en-US" sz="2400" dirty="0" err="1" smtClean="0">
                <a:latin typeface="Osaka" pitchFamily="32" charset="-128"/>
                <a:ea typeface="Osaka" pitchFamily="32" charset="-128"/>
              </a:rPr>
              <a:t>までの</a:t>
            </a:r>
            <a:r>
              <a:rPr lang="ja-JP" altLang="en-US" sz="2400" dirty="0" smtClean="0">
                <a:latin typeface="Osaka" pitchFamily="32" charset="-128"/>
                <a:ea typeface="Osaka" pitchFamily="32" charset="-128"/>
              </a:rPr>
              <a:t>定積分を求めたい。区分求積法（下のグラフで、黄色の部分の面積を求める）により、この積分の近似値を求めよ。</a:t>
            </a:r>
            <a:r>
              <a:rPr lang="en-US" altLang="ja-JP" sz="2400" dirty="0" smtClean="0">
                <a:latin typeface="Osaka" pitchFamily="32" charset="-128"/>
                <a:ea typeface="Osaka" pitchFamily="32" charset="-128"/>
              </a:rPr>
              <a:t/>
            </a:r>
            <a:br>
              <a:rPr lang="en-US" altLang="ja-JP" sz="2400" dirty="0" smtClean="0">
                <a:latin typeface="Osaka" pitchFamily="32" charset="-128"/>
                <a:ea typeface="Osaka" pitchFamily="32" charset="-128"/>
              </a:rPr>
            </a:br>
            <a:r>
              <a:rPr lang="en-US" altLang="ja-JP" sz="2400" dirty="0" smtClean="0">
                <a:latin typeface="Osaka" pitchFamily="32" charset="-128"/>
                <a:ea typeface="Osaka" pitchFamily="32" charset="-128"/>
              </a:rPr>
              <a:t>x</a:t>
            </a:r>
            <a:r>
              <a:rPr lang="ja-JP" altLang="en-US" sz="2400" dirty="0" smtClean="0">
                <a:latin typeface="Osaka" pitchFamily="32" charset="-128"/>
                <a:ea typeface="Osaka" pitchFamily="32" charset="-128"/>
              </a:rPr>
              <a:t>軸方向の刻み幅</a:t>
            </a:r>
            <a:r>
              <a:rPr lang="en-US" altLang="ja-JP" sz="2400" dirty="0" err="1" smtClean="0">
                <a:latin typeface="Osaka" pitchFamily="32" charset="-128"/>
                <a:ea typeface="Osaka" pitchFamily="32" charset="-128"/>
              </a:rPr>
              <a:t>Δx</a:t>
            </a:r>
            <a:r>
              <a:rPr lang="ja-JP" altLang="en-US" sz="2400" dirty="0" smtClean="0">
                <a:latin typeface="Osaka" pitchFamily="32" charset="-128"/>
                <a:ea typeface="Osaka" pitchFamily="32" charset="-128"/>
              </a:rPr>
              <a:t>を大</a:t>
            </a:r>
            <a:r>
              <a:rPr lang="en-US" altLang="ja-JP" sz="2400" dirty="0" smtClean="0">
                <a:latin typeface="Osaka" pitchFamily="32" charset="-128"/>
                <a:ea typeface="Osaka" pitchFamily="32" charset="-128"/>
              </a:rPr>
              <a:t>→</a:t>
            </a:r>
            <a:r>
              <a:rPr lang="ja-JP" altLang="en-US" sz="2400" dirty="0" smtClean="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smtClean="0"/>
              <a:t>右の図では、黄色の長方形の左側を</a:t>
            </a:r>
            <a:r>
              <a:rPr kumimoji="1" lang="ja-JP" altLang="en-US" dirty="0" smtClean="0"/>
              <a:t>グラフに</a:t>
            </a:r>
            <a:r>
              <a:rPr lang="ja-JP" altLang="en-US" dirty="0" smtClean="0"/>
              <a:t>合わせていますが、右側を合わせても構いません。あるいは真ん中を合わせても</a:t>
            </a:r>
            <a:r>
              <a:rPr lang="en-US" altLang="ja-JP" dirty="0" smtClean="0"/>
              <a:t>OK</a:t>
            </a:r>
            <a:r>
              <a:rPr lang="ja-JP" altLang="en-US" dirty="0" smtClean="0"/>
              <a:t>です。</a:t>
            </a:r>
            <a:endParaRPr kumimoji="1" lang="en-US" altLang="ja-JP" dirty="0" smtClean="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smtClean="0"/>
              <a:t>定積分の正確な値は</a:t>
            </a:r>
            <a:r>
              <a:rPr lang="en-US" altLang="ja-JP" sz="2000" dirty="0" smtClean="0"/>
              <a:t>9</a:t>
            </a:r>
            <a:r>
              <a:rPr lang="ja-JP" altLang="en-US" sz="2000" dirty="0" smtClean="0"/>
              <a:t>なので、</a:t>
            </a:r>
            <a:r>
              <a:rPr lang="en-US" altLang="ja-JP" sz="2000" dirty="0" smtClean="0"/>
              <a:t>9</a:t>
            </a:r>
            <a:r>
              <a:rPr lang="ja-JP" altLang="en-US" sz="2000" dirty="0" smtClean="0"/>
              <a:t>に近いことを確認してください。</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smtClean="0"/>
              <a:t>総合演習基本課題２ 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smtClean="0"/>
              <a:t>score.txt</a:t>
            </a:r>
            <a:r>
              <a:rPr lang="ja-JP" altLang="en-US" dirty="0" smtClean="0"/>
              <a:t>からの学籍番号、点数の読み取り方法について</a:t>
            </a:r>
            <a:endParaRPr lang="en-US" altLang="ja-JP" dirty="0" smtClean="0"/>
          </a:p>
          <a:p>
            <a:pPr lvl="1"/>
            <a:r>
              <a:rPr kumimoji="1" lang="ja-JP" altLang="en-US" dirty="0" smtClean="0"/>
              <a:t>まず、ファイルをオープンする。</a:t>
            </a:r>
            <a:endParaRPr kumimoji="1" lang="en-US" altLang="ja-JP" dirty="0" smtClean="0"/>
          </a:p>
          <a:p>
            <a:pPr lvl="2"/>
            <a:r>
              <a:rPr lang="en-US" altLang="ja-JP" dirty="0" err="1" smtClean="0"/>
              <a:t>scoreFile</a:t>
            </a:r>
            <a:r>
              <a:rPr lang="en-US" altLang="ja-JP" dirty="0" smtClean="0"/>
              <a:t> = </a:t>
            </a:r>
            <a:r>
              <a:rPr lang="en-US" altLang="ja-JP" dirty="0" err="1" smtClean="0"/>
              <a:t>fopen</a:t>
            </a:r>
            <a:r>
              <a:rPr lang="en-US" altLang="ja-JP" dirty="0" smtClean="0"/>
              <a:t> (“score.txt”, “r”);</a:t>
            </a:r>
          </a:p>
          <a:p>
            <a:pPr lvl="1"/>
            <a:r>
              <a:rPr lang="ja-JP" altLang="en-US" dirty="0" smtClean="0"/>
              <a:t>次に、</a:t>
            </a:r>
            <a:r>
              <a:rPr lang="en-US" altLang="ja-JP" dirty="0" err="1" smtClean="0"/>
              <a:t>fscanf</a:t>
            </a:r>
            <a:r>
              <a:rPr lang="ja-JP" altLang="en-US" dirty="0" smtClean="0"/>
              <a:t>で一行ずつデータを読み込む。</a:t>
            </a:r>
            <a:endParaRPr lang="en-US" altLang="ja-JP" dirty="0" smtClean="0"/>
          </a:p>
          <a:p>
            <a:pPr lvl="2"/>
            <a:r>
              <a:rPr lang="en-US" altLang="ja-JP" dirty="0" err="1" smtClean="0"/>
              <a:t>fscanf</a:t>
            </a:r>
            <a:r>
              <a:rPr lang="en-US" altLang="ja-JP" dirty="0" smtClean="0"/>
              <a:t> (</a:t>
            </a:r>
            <a:r>
              <a:rPr lang="en-US" altLang="ja-JP" dirty="0" err="1" smtClean="0"/>
              <a:t>scoreFile</a:t>
            </a:r>
            <a:r>
              <a:rPr lang="en-US" altLang="ja-JP" dirty="0" smtClean="0"/>
              <a:t>, “%</a:t>
            </a:r>
            <a:r>
              <a:rPr lang="en-US" altLang="ja-JP" dirty="0" err="1" smtClean="0"/>
              <a:t>s%d</a:t>
            </a:r>
            <a:r>
              <a:rPr lang="en-US" altLang="ja-JP" dirty="0" smtClean="0"/>
              <a:t>”, …………);</a:t>
            </a:r>
          </a:p>
          <a:p>
            <a:r>
              <a:rPr kumimoji="1" lang="ja-JP" altLang="en-US" dirty="0" smtClean="0"/>
              <a:t>平方根について</a:t>
            </a:r>
            <a:endParaRPr kumimoji="1" lang="en-US" altLang="ja-JP" dirty="0" smtClean="0"/>
          </a:p>
          <a:p>
            <a:pPr lvl="1"/>
            <a:r>
              <a:rPr lang="ja-JP" altLang="en-US" dirty="0" smtClean="0"/>
              <a:t>数学ライブラリ</a:t>
            </a:r>
            <a:r>
              <a:rPr lang="en-US" altLang="ja-JP" dirty="0" err="1" smtClean="0"/>
              <a:t>libm.so</a:t>
            </a:r>
            <a:r>
              <a:rPr lang="ja-JP" altLang="en-US" dirty="0" smtClean="0"/>
              <a:t>中の</a:t>
            </a:r>
            <a:r>
              <a:rPr lang="en-US" altLang="ja-JP" dirty="0" err="1" smtClean="0"/>
              <a:t>sqrt</a:t>
            </a:r>
            <a:r>
              <a:rPr lang="ja-JP" altLang="en-US" dirty="0" smtClean="0"/>
              <a:t>関数を用いる。</a:t>
            </a:r>
            <a:r>
              <a:rPr lang="en-US" altLang="ja-JP" dirty="0" smtClean="0"/>
              <a:t>(</a:t>
            </a:r>
            <a:r>
              <a:rPr lang="en-US" altLang="ja-JP" dirty="0" err="1" smtClean="0"/>
              <a:t>sqrt</a:t>
            </a:r>
            <a:r>
              <a:rPr lang="ja-JP" altLang="en-US" dirty="0" smtClean="0"/>
              <a:t>関数は、</a:t>
            </a:r>
            <a:r>
              <a:rPr lang="en-US" altLang="ja-JP" dirty="0" smtClean="0"/>
              <a:t>double</a:t>
            </a:r>
            <a:r>
              <a:rPr lang="ja-JP" altLang="en-US" dirty="0" smtClean="0"/>
              <a:t>型を受け取り、その平方根を</a:t>
            </a:r>
            <a:r>
              <a:rPr lang="en-US" altLang="ja-JP" dirty="0" smtClean="0"/>
              <a:t>double</a:t>
            </a:r>
            <a:r>
              <a:rPr lang="ja-JP" altLang="en-US" dirty="0" smtClean="0"/>
              <a:t>型で返す。</a:t>
            </a:r>
            <a:r>
              <a:rPr lang="en-US" altLang="ja-JP" dirty="0" smtClean="0"/>
              <a:t>)</a:t>
            </a:r>
          </a:p>
          <a:p>
            <a:pPr lvl="1"/>
            <a:r>
              <a:rPr lang="en-US" altLang="ja-JP" dirty="0" err="1" smtClean="0"/>
              <a:t>sqrt</a:t>
            </a:r>
            <a:r>
              <a:rPr lang="ja-JP" altLang="en-US" dirty="0" smtClean="0"/>
              <a:t>関数を使うために、</a:t>
            </a:r>
            <a:r>
              <a:rPr lang="en-US" altLang="ja-JP" dirty="0" err="1" smtClean="0"/>
              <a:t>math.h</a:t>
            </a:r>
            <a:r>
              <a:rPr lang="ja-JP" altLang="en-US" dirty="0" smtClean="0"/>
              <a:t>をインクルードする。</a:t>
            </a:r>
            <a:endParaRPr lang="en-US" altLang="ja-JP" dirty="0" smtClean="0"/>
          </a:p>
          <a:p>
            <a:pPr lvl="1"/>
            <a:r>
              <a:rPr kumimoji="1" lang="ja-JP" altLang="en-US" dirty="0" smtClean="0"/>
              <a:t>コンパイル</a:t>
            </a:r>
            <a:r>
              <a:rPr lang="ja-JP" altLang="en-US" dirty="0" smtClean="0"/>
              <a:t>するとき</a:t>
            </a:r>
            <a:r>
              <a:rPr kumimoji="1" lang="ja-JP" altLang="en-US" dirty="0" smtClean="0"/>
              <a:t>、</a:t>
            </a:r>
            <a:r>
              <a:rPr kumimoji="1" lang="en-US" altLang="ja-JP" dirty="0" smtClean="0"/>
              <a:t>$ </a:t>
            </a:r>
            <a:r>
              <a:rPr kumimoji="1" lang="en-US" altLang="ja-JP" dirty="0" err="1" smtClean="0"/>
              <a:t>gcc</a:t>
            </a:r>
            <a:r>
              <a:rPr kumimoji="1" lang="en-US" altLang="ja-JP" dirty="0" smtClean="0"/>
              <a:t> kadai2.c -lm </a:t>
            </a:r>
            <a:r>
              <a:rPr kumimoji="1" lang="ja-JP" altLang="en-US" dirty="0" err="1" smtClean="0"/>
              <a:t>のように</a:t>
            </a:r>
            <a:r>
              <a:rPr kumimoji="1" lang="ja-JP" altLang="en-US" dirty="0" smtClean="0"/>
              <a:t>することにより、</a:t>
            </a:r>
            <a:r>
              <a:rPr kumimoji="1" lang="en-US" altLang="ja-JP" dirty="0" err="1" smtClean="0"/>
              <a:t>sqrt</a:t>
            </a:r>
            <a:r>
              <a:rPr kumimoji="1" lang="ja-JP" altLang="en-US" dirty="0" smtClean="0"/>
              <a:t>関数のコンパイル</a:t>
            </a:r>
            <a:r>
              <a:rPr lang="ja-JP" altLang="en-US" dirty="0" smtClean="0"/>
              <a:t>結果が格納されている</a:t>
            </a:r>
            <a:r>
              <a:rPr kumimoji="1" lang="en-US" altLang="ja-JP" dirty="0" err="1" smtClean="0"/>
              <a:t>libm.so</a:t>
            </a:r>
            <a:r>
              <a:rPr kumimoji="1" lang="ja-JP" altLang="en-US" dirty="0" smtClean="0"/>
              <a:t>というファイルが検索され、リンクされる。</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2308</Words>
  <Application>Microsoft Macintosh PowerPoint</Application>
  <PresentationFormat>画面に合わせる (4:3)</PresentationFormat>
  <Paragraphs>181</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プログラミング入門２</vt:lpstr>
      <vt:lpstr>総合演習について</vt:lpstr>
      <vt:lpstr>期末試験について</vt:lpstr>
      <vt:lpstr>総合演習課題１</vt:lpstr>
      <vt:lpstr>手順</vt:lpstr>
      <vt:lpstr>総合演習基本課題２</vt:lpstr>
      <vt:lpstr>総合演習基本課題２ 実行例</vt:lpstr>
      <vt:lpstr>総合演習基本課題３</vt:lpstr>
      <vt:lpstr>総合演習基本課題２ 補足説明</vt:lpstr>
      <vt:lpstr>総合演習発展課題１</vt:lpstr>
      <vt:lpstr>総合演習発展課題２</vt:lpstr>
      <vt:lpstr>総合演習発展課題３</vt:lpstr>
      <vt:lpstr>（参考）gmpライブラリを使った解答例</vt:lpstr>
      <vt:lpstr>総合演習発展課題４</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Isao Sasano</cp:lastModifiedBy>
  <cp:revision>314</cp:revision>
  <dcterms:created xsi:type="dcterms:W3CDTF">2009-12-17T07:05:53Z</dcterms:created>
  <dcterms:modified xsi:type="dcterms:W3CDTF">2015-12-18T05:51:50Z</dcterms:modified>
</cp:coreProperties>
</file>